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26" r:id="rId1"/>
  </p:sldMasterIdLst>
  <p:sldIdLst>
    <p:sldId id="256" r:id="rId2"/>
    <p:sldId id="257" r:id="rId3"/>
    <p:sldId id="258" r:id="rId4"/>
    <p:sldId id="259" r:id="rId5"/>
    <p:sldId id="260" r:id="rId6"/>
    <p:sldId id="261" r:id="rId7"/>
    <p:sldId id="262" r:id="rId8"/>
    <p:sldId id="263" r:id="rId9"/>
    <p:sldId id="264" r:id="rId10"/>
    <p:sldId id="265" r:id="rId11"/>
    <p:sldId id="293" r:id="rId12"/>
    <p:sldId id="294" r:id="rId13"/>
    <p:sldId id="266" r:id="rId14"/>
    <p:sldId id="268" r:id="rId15"/>
    <p:sldId id="269" r:id="rId16"/>
    <p:sldId id="270" r:id="rId17"/>
    <p:sldId id="292" r:id="rId18"/>
    <p:sldId id="273" r:id="rId19"/>
    <p:sldId id="274" r:id="rId20"/>
    <p:sldId id="282" r:id="rId21"/>
    <p:sldId id="275" r:id="rId22"/>
    <p:sldId id="279" r:id="rId23"/>
    <p:sldId id="283" r:id="rId24"/>
    <p:sldId id="287" r:id="rId25"/>
    <p:sldId id="284" r:id="rId26"/>
    <p:sldId id="285" r:id="rId27"/>
    <p:sldId id="286" r:id="rId28"/>
    <p:sldId id="281" r:id="rId29"/>
    <p:sldId id="288" r:id="rId30"/>
    <p:sldId id="289" r:id="rId31"/>
    <p:sldId id="291" r:id="rId32"/>
    <p:sldId id="290" r:id="rId33"/>
    <p:sldId id="277" r:id="rId34"/>
    <p:sldId id="276" r:id="rId35"/>
    <p:sldId id="278" r:id="rId36"/>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000000"/>
    <a:srgbClr val="0046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7EAC5B-BA46-DDA3-8681-3C6769D9245D}" v="1" dt="2025-12-03T11:04:20.499"/>
    <p1510:client id="{26DB175F-D184-27CC-3B95-13497C0F3BAB}" v="439" dt="2025-12-03T09:17:21.619"/>
    <p1510:client id="{4572E254-E024-75EC-4F81-CB6BBA43B105}" v="1" dt="2025-12-03T09:23:18.862"/>
    <p1510:client id="{45AB3325-70E5-C6A7-7EC8-857C98DE0783}" v="27" dt="2025-12-04T06:48:05.545"/>
    <p1510:client id="{48EE8110-EE94-0023-D7C7-6E2AD4F77E56}" v="25" dt="2025-12-03T18:39:27.648"/>
    <p1510:client id="{66569CD9-BD25-7A55-9560-4FE9CA76DB69}" v="4" dt="2025-12-04T03:21:04.278"/>
    <p1510:client id="{883FDB41-4CBF-0168-D7A0-2F7454357EC0}" v="20" dt="2025-12-03T15:44:32.223"/>
    <p1510:client id="{95015C21-684A-D3DD-EDB3-690312B93818}" v="29" dt="2025-12-04T06:51:14.225"/>
    <p1510:client id="{A1C7E5C3-5469-617C-1A5B-273002F5A779}" v="585" dt="2025-12-03T15:23:13.917"/>
    <p1510:client id="{A90A41A1-FA1E-1D5A-7E53-E60546055F1A}" v="694" dt="2025-12-03T14:03:39.176"/>
    <p1510:client id="{C6B5AD4A-52D7-B5FF-0F41-656A35CAC56F}" v="17" dt="2025-12-03T15:42:39.392"/>
    <p1510:client id="{CB22F9D6-89B7-097F-33C5-F53F03476769}" v="2864" dt="2025-12-03T21:16:42.117"/>
    <p1510:client id="{E286CF69-ADA9-1F92-98CD-DA7DB66D41F8}" v="784" dt="2025-12-03T17:58:22.9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50" d="100"/>
          <a:sy n="50" d="100"/>
        </p:scale>
        <p:origin x="-1476" y="-4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12/4/2025</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950647620"/>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12/4/2025</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45096382"/>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12/4/2025</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3808436679"/>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12/4/2025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359698029"/>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12/4/2025</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4112292702"/>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12/4/2025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301702285"/>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12/4/2025</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803154078"/>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12/4/2025</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098891941"/>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12/4/2025</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279710448"/>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12/4/2025</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341280610"/>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12/4/2025</a:t>
            </a:fld>
            <a:endParaRPr lang="en-US"/>
          </a:p>
        </p:txBody>
      </p:sp>
      <p:sp>
        <p:nvSpPr>
          <p:cNvPr id="6" name="Footer Placeholder 5"/>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875367468"/>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12/4/2025</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849935376"/>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12/4/2025</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173936561"/>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12/4/2025</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394216303"/>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12/4/2025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267515827"/>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12/4/2025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708305519"/>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12/4/2025</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4106489106"/>
      </p:ext>
    </p:extLst>
  </p:cSld>
  <p:clrMap bg1="lt1" tx1="dk1" bg2="lt2" tx2="dk2" accent1="accent1" accent2="accent2" accent3="accent3" accent4="accent4" accent5="accent5" accent6="accent6" hlink="hlink" folHlink="folHlink"/>
  <p:sldLayoutIdLst>
    <p:sldLayoutId id="2147484127" r:id="rId1"/>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 id="2147484142" r:id="rId16"/>
  </p:sldLayoutIdLst>
  <p:transition spd="slow">
    <p:push dir="u"/>
  </p:transition>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D178EDD9-6B71-0379-4788-6A4912BE343F}"/>
              </a:ext>
            </a:extLst>
          </p:cNvPr>
          <p:cNvSpPr>
            <a:spLocks noGrp="1"/>
          </p:cNvSpPr>
          <p:nvPr>
            <p:ph type="title"/>
          </p:nvPr>
        </p:nvSpPr>
        <p:spPr>
          <a:xfrm>
            <a:off x="2000261" y="2478789"/>
            <a:ext cx="9081017" cy="4211738"/>
          </a:xfrm>
        </p:spPr>
        <p:txBody>
          <a:bodyPr>
            <a:normAutofit fontScale="90000"/>
          </a:bodyPr>
          <a:lstStyle/>
          <a:p>
            <a:pPr algn="ctr"/>
            <a:r>
              <a:rPr lang="en-GB" sz="3100" b="1">
                <a:solidFill>
                  <a:schemeClr val="tx1"/>
                </a:solidFill>
                <a:latin typeface="Times New Roman"/>
                <a:cs typeface="Times New Roman"/>
              </a:rPr>
              <a:t>Design and Implementation of </a:t>
            </a:r>
            <a:r>
              <a:rPr lang="en-GB" sz="3100" b="1">
                <a:latin typeface="Times New Roman"/>
                <a:cs typeface="Times New Roman"/>
              </a:rPr>
              <a:t/>
            </a:r>
            <a:br>
              <a:rPr lang="en-GB" sz="3100" b="1">
                <a:latin typeface="Times New Roman"/>
                <a:cs typeface="Times New Roman"/>
              </a:rPr>
            </a:br>
            <a:r>
              <a:rPr lang="en-GB" sz="3100" b="1">
                <a:solidFill>
                  <a:schemeClr val="tx1"/>
                </a:solidFill>
                <a:latin typeface="Times New Roman"/>
                <a:cs typeface="Times New Roman"/>
              </a:rPr>
              <a:t>Efficient AI Accelerator</a:t>
            </a:r>
            <a:r>
              <a:rPr lang="en-GB" sz="3100" b="1">
                <a:latin typeface="Times New Roman"/>
                <a:cs typeface="Times New Roman"/>
              </a:rPr>
              <a:t/>
            </a:r>
            <a:br>
              <a:rPr lang="en-GB" sz="3100" b="1">
                <a:latin typeface="Times New Roman"/>
                <a:cs typeface="Times New Roman"/>
              </a:rPr>
            </a:br>
            <a:r>
              <a:rPr lang="en-GB" sz="3100" b="1">
                <a:solidFill>
                  <a:schemeClr val="tx1"/>
                </a:solidFill>
                <a:latin typeface="Times New Roman"/>
                <a:cs typeface="Times New Roman"/>
              </a:rPr>
              <a:t>for Drone Vision System</a:t>
            </a:r>
            <a:r>
              <a:rPr lang="en-GB" sz="4000" b="1">
                <a:latin typeface="Times New Roman"/>
                <a:cs typeface="Times New Roman"/>
              </a:rPr>
              <a:t/>
            </a:r>
            <a:br>
              <a:rPr lang="en-GB" sz="4000" b="1">
                <a:latin typeface="Times New Roman"/>
                <a:cs typeface="Times New Roman"/>
              </a:rPr>
            </a:br>
            <a:r>
              <a:rPr lang="en-GB" sz="2200">
                <a:solidFill>
                  <a:schemeClr val="tx1"/>
                </a:solidFill>
                <a:latin typeface="Times New Roman"/>
                <a:cs typeface="Times New Roman"/>
              </a:rPr>
              <a:t>UNDER THE GUIDANCE OF</a:t>
            </a:r>
            <a:r>
              <a:rPr lang="en-GB" sz="2200">
                <a:latin typeface="Times New Roman"/>
                <a:cs typeface="Times New Roman"/>
              </a:rPr>
              <a:t/>
            </a:r>
            <a:br>
              <a:rPr lang="en-GB" sz="2200">
                <a:latin typeface="Times New Roman"/>
                <a:cs typeface="Times New Roman"/>
              </a:rPr>
            </a:br>
            <a:r>
              <a:rPr lang="en-GB" sz="2200">
                <a:solidFill>
                  <a:schemeClr val="tx1"/>
                </a:solidFill>
                <a:latin typeface="Times New Roman"/>
                <a:cs typeface="Times New Roman"/>
              </a:rPr>
              <a:t>PROF. DR. ANAND D. DARJI</a:t>
            </a:r>
            <a:r>
              <a:rPr lang="en-GB" sz="2200">
                <a:latin typeface="Times New Roman"/>
                <a:cs typeface="Times New Roman"/>
              </a:rPr>
              <a:t/>
            </a:r>
            <a:br>
              <a:rPr lang="en-GB" sz="2200">
                <a:latin typeface="Times New Roman"/>
                <a:cs typeface="Times New Roman"/>
              </a:rPr>
            </a:br>
            <a:r>
              <a:rPr lang="en-GB" sz="2200" i="1">
                <a:solidFill>
                  <a:schemeClr val="tx1"/>
                </a:solidFill>
                <a:latin typeface="Times New Roman"/>
                <a:cs typeface="Times New Roman"/>
              </a:rPr>
              <a:t>Presented by</a:t>
            </a:r>
            <a:r>
              <a:rPr lang="en-GB" sz="2200" i="1">
                <a:latin typeface="Times New Roman"/>
                <a:cs typeface="Times New Roman"/>
              </a:rPr>
              <a:t/>
            </a:r>
            <a:br>
              <a:rPr lang="en-GB" sz="2200" i="1">
                <a:latin typeface="Times New Roman"/>
                <a:cs typeface="Times New Roman"/>
              </a:rPr>
            </a:br>
            <a:r>
              <a:rPr lang="en-GB" sz="2200" i="1">
                <a:solidFill>
                  <a:schemeClr val="tx1"/>
                </a:solidFill>
                <a:latin typeface="Times New Roman"/>
                <a:cs typeface="Times New Roman"/>
              </a:rPr>
              <a:t>Krish Patel (U22EC013)</a:t>
            </a:r>
            <a:br>
              <a:rPr lang="en-GB" sz="2200" i="1">
                <a:solidFill>
                  <a:schemeClr val="tx1"/>
                </a:solidFill>
                <a:latin typeface="Times New Roman"/>
                <a:cs typeface="Times New Roman"/>
              </a:rPr>
            </a:br>
            <a:r>
              <a:rPr lang="en-GB" sz="2200" i="1">
                <a:solidFill>
                  <a:schemeClr val="tx1"/>
                </a:solidFill>
                <a:latin typeface="Times New Roman"/>
                <a:cs typeface="Times New Roman"/>
              </a:rPr>
              <a:t>Dhairya Pandit (U22EC017)</a:t>
            </a:r>
            <a:br>
              <a:rPr lang="en-GB" sz="2200" i="1">
                <a:solidFill>
                  <a:schemeClr val="tx1"/>
                </a:solidFill>
                <a:latin typeface="Times New Roman"/>
                <a:cs typeface="Times New Roman"/>
              </a:rPr>
            </a:br>
            <a:r>
              <a:rPr lang="en-GB" sz="2200" i="1">
                <a:solidFill>
                  <a:schemeClr val="tx1"/>
                </a:solidFill>
                <a:latin typeface="Times New Roman"/>
                <a:cs typeface="Times New Roman"/>
              </a:rPr>
              <a:t>Aditya Chandel (U22EC070)</a:t>
            </a:r>
            <a:r>
              <a:rPr lang="en-GB" sz="2200">
                <a:latin typeface="Times New Roman"/>
                <a:cs typeface="Times New Roman"/>
              </a:rPr>
              <a:t/>
            </a:r>
            <a:br>
              <a:rPr lang="en-GB" sz="2200">
                <a:latin typeface="Times New Roman"/>
                <a:cs typeface="Times New Roman"/>
              </a:rPr>
            </a:br>
            <a:r>
              <a:rPr lang="en-GB" sz="2200">
                <a:solidFill>
                  <a:schemeClr val="tx1"/>
                </a:solidFill>
                <a:latin typeface="Times New Roman"/>
                <a:cs typeface="Times New Roman"/>
              </a:rPr>
              <a:t>B.Tech. 4th Year</a:t>
            </a:r>
            <a:r>
              <a:rPr lang="en-GB" sz="2200">
                <a:latin typeface="Times New Roman"/>
                <a:cs typeface="Times New Roman"/>
              </a:rPr>
              <a:t/>
            </a:r>
            <a:br>
              <a:rPr lang="en-GB" sz="2200">
                <a:latin typeface="Times New Roman"/>
                <a:cs typeface="Times New Roman"/>
              </a:rPr>
            </a:br>
            <a:r>
              <a:rPr lang="en-GB" sz="2200" err="1">
                <a:solidFill>
                  <a:schemeClr val="tx1"/>
                </a:solidFill>
                <a:latin typeface="Times New Roman"/>
                <a:cs typeface="Times New Roman"/>
              </a:rPr>
              <a:t>DoECE</a:t>
            </a:r>
            <a:r>
              <a:rPr lang="en-GB" sz="2200">
                <a:solidFill>
                  <a:schemeClr val="tx1"/>
                </a:solidFill>
                <a:latin typeface="Times New Roman"/>
                <a:cs typeface="Times New Roman"/>
              </a:rPr>
              <a:t>, SVNIT</a:t>
            </a:r>
            <a:r>
              <a:rPr lang="en-US" sz="2200"/>
              <a:t/>
            </a:r>
            <a:br>
              <a:rPr lang="en-US" sz="2200"/>
            </a:br>
            <a:r>
              <a:rPr lang="en-GB" sz="2200">
                <a:solidFill>
                  <a:schemeClr val="tx1"/>
                </a:solidFill>
                <a:latin typeface="Times New Roman"/>
                <a:cs typeface="Times New Roman"/>
              </a:rPr>
              <a:t>4th Dec 2025 | 9:30AM | EC406N, </a:t>
            </a:r>
            <a:r>
              <a:rPr lang="en-GB" sz="2200" err="1">
                <a:solidFill>
                  <a:schemeClr val="tx1"/>
                </a:solidFill>
                <a:latin typeface="Times New Roman"/>
                <a:cs typeface="Times New Roman"/>
              </a:rPr>
              <a:t>DoECE</a:t>
            </a:r>
            <a:r>
              <a:rPr lang="en-US" sz="2200" b="1"/>
              <a:t/>
            </a:r>
            <a:br>
              <a:rPr lang="en-US" sz="2200" b="1"/>
            </a:br>
            <a:r>
              <a:rPr lang="en-US" sz="2200" b="1"/>
              <a:t/>
            </a:r>
            <a:br>
              <a:rPr lang="en-US" sz="2200" b="1"/>
            </a:br>
            <a:r>
              <a:rPr lang="en-GB" sz="2400">
                <a:latin typeface="Times New Roman"/>
                <a:cs typeface="Times New Roman"/>
              </a:rPr>
              <a:t/>
            </a:r>
            <a:br>
              <a:rPr lang="en-GB" sz="2400">
                <a:latin typeface="Times New Roman"/>
                <a:cs typeface="Times New Roman"/>
              </a:rPr>
            </a:br>
            <a:r>
              <a:rPr lang="en-GB">
                <a:latin typeface="Times New Roman"/>
                <a:cs typeface="Times New Roman"/>
              </a:rPr>
              <a:t/>
            </a:r>
            <a:br>
              <a:rPr lang="en-GB">
                <a:latin typeface="Times New Roman"/>
                <a:cs typeface="Times New Roman"/>
              </a:rPr>
            </a:br>
            <a:r>
              <a:rPr lang="en-GB" sz="3200">
                <a:latin typeface="Times New Roman"/>
                <a:cs typeface="Times New Roman"/>
              </a:rPr>
              <a:t/>
            </a:r>
            <a:br>
              <a:rPr lang="en-GB" sz="3200">
                <a:latin typeface="Times New Roman"/>
                <a:cs typeface="Times New Roman"/>
              </a:rPr>
            </a:br>
            <a:r>
              <a:rPr lang="en-GB" sz="3200">
                <a:latin typeface="Times New Roman"/>
                <a:cs typeface="Times New Roman"/>
              </a:rPr>
              <a:t/>
            </a:r>
            <a:br>
              <a:rPr lang="en-GB" sz="3200">
                <a:latin typeface="Times New Roman"/>
                <a:cs typeface="Times New Roman"/>
              </a:rPr>
            </a:br>
            <a:endParaRPr lang="en-GB" sz="3200">
              <a:latin typeface="Times New Roman"/>
              <a:cs typeface="Times New Roman"/>
            </a:endParaRPr>
          </a:p>
        </p:txBody>
      </p:sp>
      <p:pic>
        <p:nvPicPr>
          <p:cNvPr id="10" name="Content Placeholder 9" descr="SVNIT, Surat">
            <a:extLst>
              <a:ext uri="{FF2B5EF4-FFF2-40B4-BE49-F238E27FC236}">
                <a16:creationId xmlns:a16="http://schemas.microsoft.com/office/drawing/2014/main" xmlns="" id="{15D2879B-6192-354D-E212-5879333B7CA2}"/>
              </a:ext>
            </a:extLst>
          </p:cNvPr>
          <p:cNvPicPr>
            <a:picLocks noGrp="1" noChangeAspect="1"/>
          </p:cNvPicPr>
          <p:nvPr>
            <p:ph idx="1"/>
          </p:nvPr>
        </p:nvPicPr>
        <p:blipFill>
          <a:blip r:embed="rId2"/>
          <a:stretch>
            <a:fillRect/>
          </a:stretch>
        </p:blipFill>
        <p:spPr>
          <a:xfrm>
            <a:off x="5453357" y="155900"/>
            <a:ext cx="2181225" cy="2095500"/>
          </a:xfrm>
        </p:spPr>
      </p:pic>
    </p:spTree>
    <p:extLst>
      <p:ext uri="{BB962C8B-B14F-4D97-AF65-F5344CB8AC3E}">
        <p14:creationId xmlns:p14="http://schemas.microsoft.com/office/powerpoint/2010/main" val="10985722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567CAA-E7A0-2A97-FE43-64570DEBD8C1}"/>
              </a:ext>
            </a:extLst>
          </p:cNvPr>
          <p:cNvSpPr>
            <a:spLocks noGrp="1"/>
          </p:cNvSpPr>
          <p:nvPr>
            <p:ph type="title"/>
          </p:nvPr>
        </p:nvSpPr>
        <p:spPr>
          <a:xfrm>
            <a:off x="1812818" y="645106"/>
            <a:ext cx="5987625" cy="1259894"/>
          </a:xfrm>
        </p:spPr>
        <p:txBody>
          <a:bodyPr vert="horz" lIns="91440" tIns="45720" rIns="91440" bIns="45720" rtlCol="0" anchor="t">
            <a:normAutofit/>
          </a:bodyPr>
          <a:lstStyle/>
          <a:p>
            <a:r>
              <a:rPr lang="en-US" sz="3600"/>
              <a:t>Hardware-Friendly Convolution Design</a:t>
            </a:r>
          </a:p>
        </p:txBody>
      </p:sp>
      <p:pic>
        <p:nvPicPr>
          <p:cNvPr id="5" name="Content Placeholder 4" descr="A diagram of a computer program&#10;&#10;AI-generated content may be incorrect.">
            <a:extLst>
              <a:ext uri="{FF2B5EF4-FFF2-40B4-BE49-F238E27FC236}">
                <a16:creationId xmlns:a16="http://schemas.microsoft.com/office/drawing/2014/main" xmlns="" id="{DC30877C-DB37-7A28-575D-77CE9F2474E7}"/>
              </a:ext>
            </a:extLst>
          </p:cNvPr>
          <p:cNvPicPr>
            <a:picLocks noGrp="1" noChangeAspect="1"/>
          </p:cNvPicPr>
          <p:nvPr>
            <p:ph idx="1"/>
          </p:nvPr>
        </p:nvPicPr>
        <p:blipFill>
          <a:blip r:embed="rId2"/>
          <a:stretch>
            <a:fillRect/>
          </a:stretch>
        </p:blipFill>
        <p:spPr>
          <a:xfrm>
            <a:off x="6091916" y="2015105"/>
            <a:ext cx="5451627" cy="3156478"/>
          </a:xfrm>
          <a:prstGeom prst="rect">
            <a:avLst/>
          </a:prstGeom>
        </p:spPr>
      </p:pic>
      <p:sp>
        <p:nvSpPr>
          <p:cNvPr id="4" name="Text Placeholder 3">
            <a:extLst>
              <a:ext uri="{FF2B5EF4-FFF2-40B4-BE49-F238E27FC236}">
                <a16:creationId xmlns:a16="http://schemas.microsoft.com/office/drawing/2014/main" xmlns="" id="{281C7B21-82BE-2630-3CE9-4940F12B6EB0}"/>
              </a:ext>
            </a:extLst>
          </p:cNvPr>
          <p:cNvSpPr>
            <a:spLocks noGrp="1"/>
          </p:cNvSpPr>
          <p:nvPr>
            <p:ph type="body" sz="half" idx="2"/>
          </p:nvPr>
        </p:nvSpPr>
        <p:spPr>
          <a:xfrm>
            <a:off x="649225" y="2133600"/>
            <a:ext cx="5122652" cy="3759253"/>
          </a:xfrm>
        </p:spPr>
        <p:txBody>
          <a:bodyPr vert="horz" lIns="91440" tIns="45720" rIns="91440" bIns="45720" rtlCol="0">
            <a:normAutofit/>
          </a:bodyPr>
          <a:lstStyle/>
          <a:p>
            <a:pPr marL="285750" indent="-285750">
              <a:buClr>
                <a:srgbClr val="0FD700"/>
              </a:buClr>
              <a:buFont typeface="Wingdings 3" charset="2"/>
              <a:buChar char=""/>
            </a:pPr>
            <a:r>
              <a:rPr lang="en-US"/>
              <a:t>Custom </a:t>
            </a:r>
            <a:r>
              <a:rPr lang="en-US" b="1"/>
              <a:t>FPGA-based convolution accelerator</a:t>
            </a:r>
            <a:r>
              <a:rPr lang="en-US"/>
              <a:t> for depth-estimation filters</a:t>
            </a:r>
          </a:p>
          <a:p>
            <a:pPr marL="285750" indent="-285750">
              <a:buClr>
                <a:srgbClr val="0FD700"/>
              </a:buClr>
              <a:buFont typeface="Wingdings 3" charset="2"/>
              <a:buChar char=""/>
            </a:pPr>
            <a:r>
              <a:rPr lang="en-US"/>
              <a:t>Supports </a:t>
            </a:r>
            <a:r>
              <a:rPr lang="en-US" b="1"/>
              <a:t>1×1, 3×3, 5×5, 7×7</a:t>
            </a:r>
            <a:r>
              <a:rPr lang="en-US"/>
              <a:t> kernels</a:t>
            </a:r>
          </a:p>
          <a:p>
            <a:pPr marL="285750" indent="-285750">
              <a:buClr>
                <a:srgbClr val="0FD700"/>
              </a:buClr>
              <a:buFont typeface="Wingdings 3" charset="2"/>
              <a:buChar char=""/>
            </a:pPr>
            <a:r>
              <a:rPr lang="en-US"/>
              <a:t>Uses a </a:t>
            </a:r>
            <a:r>
              <a:rPr lang="en-US" b="1"/>
              <a:t>sliding-window + line-buffer</a:t>
            </a:r>
            <a:r>
              <a:rPr lang="en-US"/>
              <a:t> architecture for efficient data reuse</a:t>
            </a:r>
          </a:p>
          <a:p>
            <a:pPr marL="285750" indent="-285750">
              <a:buClr>
                <a:srgbClr val="0FD700"/>
              </a:buClr>
              <a:buFont typeface="Wingdings 3" charset="2"/>
              <a:buChar char=""/>
            </a:pPr>
            <a:r>
              <a:rPr lang="en-US"/>
              <a:t>Implements </a:t>
            </a:r>
            <a:r>
              <a:rPr lang="en-US" b="1"/>
              <a:t>Q8.8 fixed-point</a:t>
            </a:r>
            <a:r>
              <a:rPr lang="en-US"/>
              <a:t> arithmetic to reduce power and memory</a:t>
            </a:r>
          </a:p>
          <a:p>
            <a:pPr marL="285750" indent="-285750">
              <a:buClr>
                <a:srgbClr val="0FD700"/>
              </a:buClr>
              <a:buFont typeface="Wingdings 3" charset="2"/>
              <a:buChar char=""/>
            </a:pPr>
            <a:r>
              <a:rPr lang="en-US"/>
              <a:t>Parallel </a:t>
            </a:r>
            <a:r>
              <a:rPr lang="en-US" b="1"/>
              <a:t>MAC array</a:t>
            </a:r>
            <a:r>
              <a:rPr lang="en-US"/>
              <a:t> for low-latency spatial filtering</a:t>
            </a:r>
          </a:p>
          <a:p>
            <a:pPr marL="285750" indent="-285750">
              <a:buClr>
                <a:srgbClr val="0FD700"/>
              </a:buClr>
              <a:buFont typeface="Wingdings 3" charset="2"/>
              <a:buChar char=""/>
            </a:pPr>
            <a:r>
              <a:rPr lang="en-US"/>
              <a:t>Designed to run in </a:t>
            </a:r>
            <a:r>
              <a:rPr lang="en-US" b="1"/>
              <a:t>real time</a:t>
            </a:r>
            <a:r>
              <a:rPr lang="en-US"/>
              <a:t> on resource-constrained UAV hardware</a:t>
            </a:r>
          </a:p>
          <a:p>
            <a:pPr>
              <a:buClr>
                <a:srgbClr val="0FD700"/>
              </a:buClr>
              <a:buFont typeface="Wingdings 3" charset="2"/>
              <a:buChar char=""/>
            </a:pPr>
            <a:endParaRPr lang="en-US"/>
          </a:p>
        </p:txBody>
      </p:sp>
    </p:spTree>
    <p:extLst>
      <p:ext uri="{BB962C8B-B14F-4D97-AF65-F5344CB8AC3E}">
        <p14:creationId xmlns:p14="http://schemas.microsoft.com/office/powerpoint/2010/main" val="184581700"/>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4F70663-5BE6-7671-9E1F-7B335F15D357}"/>
              </a:ext>
            </a:extLst>
          </p:cNvPr>
          <p:cNvSpPr>
            <a:spLocks noGrp="1"/>
          </p:cNvSpPr>
          <p:nvPr>
            <p:ph type="title"/>
          </p:nvPr>
        </p:nvSpPr>
        <p:spPr/>
        <p:txBody>
          <a:bodyPr/>
          <a:lstStyle/>
          <a:p>
            <a:r>
              <a:rPr lang="en-US" dirty="0"/>
              <a:t>​Convolution Accelerator Architecture  </a:t>
            </a:r>
          </a:p>
        </p:txBody>
      </p:sp>
      <p:pic>
        <p:nvPicPr>
          <p:cNvPr id="4" name="Content Placeholder 3" descr="A paper with writing on it&#10;&#10;AI-generated content may be incorrect.">
            <a:extLst>
              <a:ext uri="{FF2B5EF4-FFF2-40B4-BE49-F238E27FC236}">
                <a16:creationId xmlns:a16="http://schemas.microsoft.com/office/drawing/2014/main" xmlns="" id="{B853DE3A-E269-1C9E-8021-86A9B834BACD}"/>
              </a:ext>
            </a:extLst>
          </p:cNvPr>
          <p:cNvPicPr>
            <a:picLocks noGrp="1" noChangeAspect="1"/>
          </p:cNvPicPr>
          <p:nvPr>
            <p:ph idx="1"/>
          </p:nvPr>
        </p:nvPicPr>
        <p:blipFill>
          <a:blip r:embed="rId2"/>
          <a:stretch>
            <a:fillRect/>
          </a:stretch>
        </p:blipFill>
        <p:spPr>
          <a:xfrm>
            <a:off x="4737018" y="1716657"/>
            <a:ext cx="4044694" cy="4726527"/>
          </a:xfrm>
          <a:prstGeom prst="rect">
            <a:avLst/>
          </a:prstGeom>
        </p:spPr>
      </p:pic>
    </p:spTree>
    <p:extLst>
      <p:ext uri="{BB962C8B-B14F-4D97-AF65-F5344CB8AC3E}">
        <p14:creationId xmlns:p14="http://schemas.microsoft.com/office/powerpoint/2010/main" val="3954025822"/>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75137D-E694-8D07-23B6-C9F957ECF509}"/>
              </a:ext>
            </a:extLst>
          </p:cNvPr>
          <p:cNvSpPr>
            <a:spLocks noGrp="1"/>
          </p:cNvSpPr>
          <p:nvPr>
            <p:ph type="title"/>
          </p:nvPr>
        </p:nvSpPr>
        <p:spPr/>
        <p:txBody>
          <a:bodyPr/>
          <a:lstStyle/>
          <a:p>
            <a:endParaRPr lang="en-US"/>
          </a:p>
        </p:txBody>
      </p:sp>
      <p:pic>
        <p:nvPicPr>
          <p:cNvPr id="4" name="Content Placeholder 3" descr="A diagram of a computer system&#10;&#10;AI-generated content may be incorrect.">
            <a:extLst>
              <a:ext uri="{FF2B5EF4-FFF2-40B4-BE49-F238E27FC236}">
                <a16:creationId xmlns:a16="http://schemas.microsoft.com/office/drawing/2014/main" xmlns="" id="{A7EB870B-A3C1-EC27-134D-FFCAE87702F1}"/>
              </a:ext>
            </a:extLst>
          </p:cNvPr>
          <p:cNvPicPr>
            <a:picLocks noGrp="1" noChangeAspect="1"/>
          </p:cNvPicPr>
          <p:nvPr>
            <p:ph idx="1"/>
          </p:nvPr>
        </p:nvPicPr>
        <p:blipFill>
          <a:blip r:embed="rId2"/>
          <a:stretch>
            <a:fillRect/>
          </a:stretch>
        </p:blipFill>
        <p:spPr>
          <a:xfrm>
            <a:off x="4665803" y="1917940"/>
            <a:ext cx="4302141" cy="4482112"/>
          </a:xfrm>
          <a:prstGeom prst="rect">
            <a:avLst/>
          </a:prstGeom>
        </p:spPr>
      </p:pic>
    </p:spTree>
    <p:extLst>
      <p:ext uri="{BB962C8B-B14F-4D97-AF65-F5344CB8AC3E}">
        <p14:creationId xmlns:p14="http://schemas.microsoft.com/office/powerpoint/2010/main" val="670486768"/>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F484AF-D9E7-AB5C-4AC0-4780885F772B}"/>
              </a:ext>
            </a:extLst>
          </p:cNvPr>
          <p:cNvSpPr>
            <a:spLocks noGrp="1"/>
          </p:cNvSpPr>
          <p:nvPr>
            <p:ph type="title"/>
          </p:nvPr>
        </p:nvSpPr>
        <p:spPr>
          <a:xfrm>
            <a:off x="1781926" y="645106"/>
            <a:ext cx="2517577" cy="1270191"/>
          </a:xfrm>
        </p:spPr>
        <p:txBody>
          <a:bodyPr>
            <a:normAutofit/>
          </a:bodyPr>
          <a:lstStyle/>
          <a:p>
            <a:r>
              <a:rPr lang="en-GB">
                <a:latin typeface="Times New Roman"/>
                <a:cs typeface="Times New Roman"/>
              </a:rPr>
              <a:t>Results</a:t>
            </a:r>
          </a:p>
        </p:txBody>
      </p:sp>
      <p:sp>
        <p:nvSpPr>
          <p:cNvPr id="11" name="Content Placeholder 10">
            <a:extLst>
              <a:ext uri="{FF2B5EF4-FFF2-40B4-BE49-F238E27FC236}">
                <a16:creationId xmlns:a16="http://schemas.microsoft.com/office/drawing/2014/main" xmlns="" id="{0DEF9FDE-A9FE-35E3-B552-DAFB1B0A5237}"/>
              </a:ext>
            </a:extLst>
          </p:cNvPr>
          <p:cNvSpPr>
            <a:spLocks noGrp="1"/>
          </p:cNvSpPr>
          <p:nvPr>
            <p:ph idx="1"/>
          </p:nvPr>
        </p:nvSpPr>
        <p:spPr>
          <a:xfrm>
            <a:off x="649225" y="1285337"/>
            <a:ext cx="3650278" cy="5268874"/>
          </a:xfrm>
        </p:spPr>
        <p:txBody>
          <a:bodyPr vert="horz" lIns="91440" tIns="45720" rIns="91440" bIns="45720" rtlCol="0" anchor="t">
            <a:noAutofit/>
          </a:bodyPr>
          <a:lstStyle/>
          <a:p>
            <a:pPr>
              <a:buFont typeface="Wingdings 3"/>
              <a:buChar char=""/>
            </a:pPr>
            <a:r>
              <a:rPr lang="en-US" sz="1600" b="1">
                <a:latin typeface="Times New Roman"/>
                <a:ea typeface="+mn-lt"/>
                <a:cs typeface="+mn-lt"/>
              </a:rPr>
              <a:t>Pixel-Level Accuracy:</a:t>
            </a:r>
            <a:r>
              <a:rPr lang="en-US" sz="1600">
                <a:latin typeface="Times New Roman"/>
                <a:ea typeface="+mn-lt"/>
                <a:cs typeface="+mn-lt"/>
              </a:rPr>
              <a:t> 0.00213 mismatch vs Python reference (bit-accurate).</a:t>
            </a:r>
            <a:endParaRPr lang="en-US" sz="2400">
              <a:latin typeface="Times New Roman"/>
              <a:cs typeface="Times New Roman"/>
            </a:endParaRPr>
          </a:p>
          <a:p>
            <a:pPr>
              <a:buFont typeface="Wingdings 3"/>
              <a:buChar char=""/>
            </a:pPr>
            <a:r>
              <a:rPr lang="en-US" sz="1600" b="1">
                <a:latin typeface="Times New Roman"/>
                <a:ea typeface="+mn-lt"/>
                <a:cs typeface="+mn-lt"/>
              </a:rPr>
              <a:t>Ultra-Low Resource Usage:</a:t>
            </a:r>
            <a:r>
              <a:rPr lang="en-US" sz="1600">
                <a:latin typeface="Times New Roman"/>
                <a:ea typeface="+mn-lt"/>
                <a:cs typeface="+mn-lt"/>
              </a:rPr>
              <a:t> 209 LUTs, 203 registers (&lt;1% FPGA) for multi-instance support.</a:t>
            </a:r>
            <a:endParaRPr lang="en-US" sz="2400">
              <a:latin typeface="Times New Roman"/>
              <a:cs typeface="Times New Roman"/>
            </a:endParaRPr>
          </a:p>
          <a:p>
            <a:pPr>
              <a:buFont typeface="Wingdings 3"/>
              <a:buChar char=""/>
            </a:pPr>
            <a:r>
              <a:rPr lang="en-US" sz="1600" b="1">
                <a:latin typeface="Times New Roman"/>
                <a:ea typeface="+mn-lt"/>
                <a:cs typeface="+mn-lt"/>
              </a:rPr>
              <a:t>Supported Kernels:</a:t>
            </a:r>
            <a:r>
              <a:rPr lang="en-US" sz="1600">
                <a:latin typeface="Times New Roman"/>
                <a:ea typeface="+mn-lt"/>
                <a:cs typeface="+mn-lt"/>
              </a:rPr>
              <a:t> 1×1, 3×3, 5×5, 7×7 via unified 8×8 fixed-function MAC.</a:t>
            </a:r>
            <a:endParaRPr lang="en-US" sz="2400">
              <a:latin typeface="Times New Roman"/>
              <a:cs typeface="Times New Roman"/>
            </a:endParaRPr>
          </a:p>
          <a:p>
            <a:pPr>
              <a:buFont typeface="Wingdings 3"/>
              <a:buChar char=""/>
            </a:pPr>
            <a:r>
              <a:rPr lang="en-US" sz="1600" b="1">
                <a:latin typeface="Times New Roman"/>
                <a:ea typeface="+mn-lt"/>
                <a:cs typeface="+mn-lt"/>
              </a:rPr>
              <a:t>Real-Time Throughput:</a:t>
            </a:r>
            <a:r>
              <a:rPr lang="en-US" sz="1600">
                <a:latin typeface="Times New Roman"/>
                <a:ea typeface="+mn-lt"/>
                <a:cs typeface="+mn-lt"/>
              </a:rPr>
              <a:t> 1 pixel/cycle after 735-cycle warm-up with line-buffer sliding window.</a:t>
            </a:r>
            <a:endParaRPr lang="en-US" sz="2400">
              <a:latin typeface="Times New Roman"/>
              <a:cs typeface="Times New Roman"/>
            </a:endParaRPr>
          </a:p>
          <a:p>
            <a:pPr>
              <a:buFont typeface="Wingdings 3"/>
              <a:buChar char=""/>
            </a:pPr>
            <a:r>
              <a:rPr lang="en-US" sz="1600" b="1">
                <a:latin typeface="Times New Roman"/>
                <a:ea typeface="+mn-lt"/>
                <a:cs typeface="+mn-lt"/>
              </a:rPr>
              <a:t>Fixed-Point Precision:</a:t>
            </a:r>
            <a:r>
              <a:rPr lang="en-US" sz="1600">
                <a:latin typeface="Times New Roman"/>
                <a:ea typeface="+mn-lt"/>
                <a:cs typeface="+mn-lt"/>
              </a:rPr>
              <a:t> Q8.8, 217×217 output with deterministic latency.</a:t>
            </a:r>
            <a:endParaRPr lang="en-US" sz="2400">
              <a:latin typeface="Times New Roman"/>
              <a:cs typeface="Times New Roman"/>
            </a:endParaRPr>
          </a:p>
          <a:p>
            <a:pPr>
              <a:buFont typeface="Wingdings 3"/>
              <a:buChar char=""/>
            </a:pPr>
            <a:r>
              <a:rPr lang="en-US" sz="1600" b="1">
                <a:latin typeface="Times New Roman"/>
                <a:ea typeface="+mn-lt"/>
                <a:cs typeface="+mn-lt"/>
              </a:rPr>
              <a:t>Power-Efficient:</a:t>
            </a:r>
            <a:r>
              <a:rPr lang="en-US" sz="1600">
                <a:latin typeface="Times New Roman"/>
                <a:ea typeface="+mn-lt"/>
                <a:cs typeface="+mn-lt"/>
              </a:rPr>
              <a:t> Dynamic power-dominated, ideal for UAVs and robots.</a:t>
            </a:r>
            <a:endParaRPr lang="en-US" sz="2400">
              <a:latin typeface="Times New Roman"/>
              <a:cs typeface="Times New Roman"/>
            </a:endParaRPr>
          </a:p>
          <a:p>
            <a:pPr>
              <a:buFont typeface="Wingdings 3"/>
              <a:buChar char=""/>
            </a:pPr>
            <a:endParaRPr lang="en-US" sz="1600">
              <a:latin typeface="Times New Roman"/>
              <a:cs typeface="Times New Roman"/>
            </a:endParaRPr>
          </a:p>
        </p:txBody>
      </p:sp>
      <p:pic>
        <p:nvPicPr>
          <p:cNvPr id="6" name="Picture 5" descr="A screenshot of a computer&#10;&#10;AI-generated content may be incorrect.">
            <a:extLst>
              <a:ext uri="{FF2B5EF4-FFF2-40B4-BE49-F238E27FC236}">
                <a16:creationId xmlns:a16="http://schemas.microsoft.com/office/drawing/2014/main" xmlns="" id="{0229C1AC-CBF3-B73B-A8BB-19FD8020724C}"/>
              </a:ext>
            </a:extLst>
          </p:cNvPr>
          <p:cNvPicPr>
            <a:picLocks noChangeAspect="1"/>
          </p:cNvPicPr>
          <p:nvPr/>
        </p:nvPicPr>
        <p:blipFill>
          <a:blip r:embed="rId2"/>
          <a:stretch>
            <a:fillRect/>
          </a:stretch>
        </p:blipFill>
        <p:spPr>
          <a:xfrm>
            <a:off x="4118836" y="878454"/>
            <a:ext cx="4060388" cy="2069206"/>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xmlns="" id="{0A9A41BF-6E64-E018-45C3-3BEE0A78188A}"/>
              </a:ext>
            </a:extLst>
          </p:cNvPr>
          <p:cNvPicPr>
            <a:picLocks noChangeAspect="1"/>
          </p:cNvPicPr>
          <p:nvPr/>
        </p:nvPicPr>
        <p:blipFill>
          <a:blip r:embed="rId3"/>
          <a:stretch>
            <a:fillRect/>
          </a:stretch>
        </p:blipFill>
        <p:spPr>
          <a:xfrm>
            <a:off x="4108539" y="3728190"/>
            <a:ext cx="3864740" cy="2061395"/>
          </a:xfrm>
          <a:prstGeom prst="rect">
            <a:avLst/>
          </a:prstGeom>
        </p:spPr>
      </p:pic>
      <p:pic>
        <p:nvPicPr>
          <p:cNvPr id="5" name="Content Placeholder 4" descr="A collage of several images of a couch&#10;&#10;AI-generated content may be incorrect.">
            <a:extLst>
              <a:ext uri="{FF2B5EF4-FFF2-40B4-BE49-F238E27FC236}">
                <a16:creationId xmlns:a16="http://schemas.microsoft.com/office/drawing/2014/main" xmlns="" id="{96DCADA0-963C-E984-1563-FF07F1819271}"/>
              </a:ext>
            </a:extLst>
          </p:cNvPr>
          <p:cNvPicPr>
            <a:picLocks noChangeAspect="1"/>
          </p:cNvPicPr>
          <p:nvPr/>
        </p:nvPicPr>
        <p:blipFill>
          <a:blip r:embed="rId4"/>
          <a:stretch>
            <a:fillRect/>
          </a:stretch>
        </p:blipFill>
        <p:spPr>
          <a:xfrm>
            <a:off x="8178194" y="742358"/>
            <a:ext cx="3848007" cy="5666054"/>
          </a:xfrm>
          <a:prstGeom prst="rect">
            <a:avLst/>
          </a:prstGeom>
        </p:spPr>
      </p:pic>
    </p:spTree>
    <p:extLst>
      <p:ext uri="{BB962C8B-B14F-4D97-AF65-F5344CB8AC3E}">
        <p14:creationId xmlns:p14="http://schemas.microsoft.com/office/powerpoint/2010/main" val="848647386"/>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9894C2-FD01-A68E-013A-E2EDC5A8B7B8}"/>
              </a:ext>
            </a:extLst>
          </p:cNvPr>
          <p:cNvSpPr>
            <a:spLocks noGrp="1"/>
          </p:cNvSpPr>
          <p:nvPr>
            <p:ph type="title"/>
          </p:nvPr>
        </p:nvSpPr>
        <p:spPr>
          <a:xfrm>
            <a:off x="1687669" y="624110"/>
            <a:ext cx="4137059" cy="1280890"/>
          </a:xfrm>
        </p:spPr>
        <p:txBody>
          <a:bodyPr>
            <a:normAutofit/>
          </a:bodyPr>
          <a:lstStyle/>
          <a:p>
            <a:r>
              <a:rPr lang="en-US" sz="3200">
                <a:ea typeface="+mj-lt"/>
                <a:cs typeface="+mj-lt"/>
              </a:rPr>
              <a:t>Path Planning Overview</a:t>
            </a:r>
            <a:endParaRPr lang="en-US" sz="3200"/>
          </a:p>
        </p:txBody>
      </p:sp>
      <p:sp>
        <p:nvSpPr>
          <p:cNvPr id="3" name="Content Placeholder 2">
            <a:extLst>
              <a:ext uri="{FF2B5EF4-FFF2-40B4-BE49-F238E27FC236}">
                <a16:creationId xmlns:a16="http://schemas.microsoft.com/office/drawing/2014/main" xmlns="" id="{D316E286-F42C-A9EB-657F-27F7629BF42E}"/>
              </a:ext>
            </a:extLst>
          </p:cNvPr>
          <p:cNvSpPr>
            <a:spLocks noGrp="1"/>
          </p:cNvSpPr>
          <p:nvPr>
            <p:ph idx="1"/>
          </p:nvPr>
        </p:nvSpPr>
        <p:spPr>
          <a:xfrm>
            <a:off x="1683956" y="2133600"/>
            <a:ext cx="4140772" cy="3777622"/>
          </a:xfrm>
        </p:spPr>
        <p:txBody>
          <a:bodyPr vert="horz" lIns="91440" tIns="45720" rIns="91440" bIns="45720" rtlCol="0" anchor="t">
            <a:normAutofit lnSpcReduction="10000"/>
          </a:bodyPr>
          <a:lstStyle/>
          <a:p>
            <a:r>
              <a:rPr lang="en-US" sz="1600">
                <a:solidFill>
                  <a:srgbClr val="000000"/>
                </a:solidFill>
                <a:ea typeface="+mn-lt"/>
                <a:cs typeface="+mn-lt"/>
              </a:rPr>
              <a:t>Drone navigation requires </a:t>
            </a:r>
            <a:r>
              <a:rPr lang="en-US" sz="1600" b="1">
                <a:solidFill>
                  <a:srgbClr val="000000"/>
                </a:solidFill>
                <a:ea typeface="+mn-lt"/>
                <a:cs typeface="+mn-lt"/>
              </a:rPr>
              <a:t>safe, real-time obstacle avoidance</a:t>
            </a:r>
            <a:r>
              <a:rPr lang="en-US" sz="1600">
                <a:solidFill>
                  <a:srgbClr val="000000"/>
                </a:solidFill>
                <a:ea typeface="+mn-lt"/>
                <a:cs typeface="+mn-lt"/>
              </a:rPr>
              <a:t>.</a:t>
            </a:r>
            <a:endParaRPr lang="en-US" sz="1600">
              <a:solidFill>
                <a:srgbClr val="000000"/>
              </a:solidFill>
            </a:endParaRPr>
          </a:p>
          <a:p>
            <a:r>
              <a:rPr lang="en-US" sz="1600">
                <a:solidFill>
                  <a:srgbClr val="000000"/>
                </a:solidFill>
                <a:ea typeface="+mn-lt"/>
                <a:cs typeface="+mn-lt"/>
              </a:rPr>
              <a:t>Our system uses </a:t>
            </a:r>
            <a:r>
              <a:rPr lang="en-US" sz="1600" b="1">
                <a:solidFill>
                  <a:srgbClr val="000000"/>
                </a:solidFill>
                <a:ea typeface="+mn-lt"/>
                <a:cs typeface="+mn-lt"/>
              </a:rPr>
              <a:t>monocular depth estimation + hardware path planner</a:t>
            </a:r>
            <a:r>
              <a:rPr lang="en-US" sz="1600">
                <a:solidFill>
                  <a:srgbClr val="000000"/>
                </a:solidFill>
                <a:ea typeface="+mn-lt"/>
                <a:cs typeface="+mn-lt"/>
              </a:rPr>
              <a:t>.</a:t>
            </a:r>
            <a:endParaRPr lang="en-US" sz="1600">
              <a:solidFill>
                <a:srgbClr val="000000"/>
              </a:solidFill>
            </a:endParaRPr>
          </a:p>
          <a:p>
            <a:r>
              <a:rPr lang="en-US" sz="1600">
                <a:solidFill>
                  <a:srgbClr val="000000"/>
                </a:solidFill>
                <a:ea typeface="+mn-lt"/>
                <a:cs typeface="+mn-lt"/>
              </a:rPr>
              <a:t>The path planner is implemented as a </a:t>
            </a:r>
            <a:r>
              <a:rPr lang="en-US" sz="1600" b="1">
                <a:solidFill>
                  <a:srgbClr val="000000"/>
                </a:solidFill>
                <a:ea typeface="+mn-lt"/>
                <a:cs typeface="+mn-lt"/>
              </a:rPr>
              <a:t>Seven-State Finite State Machine (FSM)</a:t>
            </a:r>
            <a:r>
              <a:rPr lang="en-US" sz="1600">
                <a:solidFill>
                  <a:srgbClr val="000000"/>
                </a:solidFill>
                <a:ea typeface="+mn-lt"/>
                <a:cs typeface="+mn-lt"/>
              </a:rPr>
              <a:t>.</a:t>
            </a:r>
            <a:endParaRPr lang="en-US" sz="1600">
              <a:solidFill>
                <a:srgbClr val="000000"/>
              </a:solidFill>
            </a:endParaRPr>
          </a:p>
          <a:p>
            <a:r>
              <a:rPr lang="en-US" sz="1600">
                <a:solidFill>
                  <a:srgbClr val="000000"/>
                </a:solidFill>
              </a:rPr>
              <a:t>The module consists of 3 inputs(clk, rst and start signals) and 5 outputs(</a:t>
            </a:r>
            <a:r>
              <a:rPr lang="en-US" sz="1600" b="1">
                <a:solidFill>
                  <a:srgbClr val="000000"/>
                </a:solidFill>
              </a:rPr>
              <a:t>done</a:t>
            </a:r>
            <a:r>
              <a:rPr lang="en-US" sz="1600">
                <a:solidFill>
                  <a:srgbClr val="000000"/>
                </a:solidFill>
              </a:rPr>
              <a:t> : To check whether minimum depth is found, </a:t>
            </a:r>
            <a:r>
              <a:rPr lang="en-US" sz="1600" b="1">
                <a:solidFill>
                  <a:srgbClr val="000000"/>
                </a:solidFill>
                <a:ea typeface="+mn-lt"/>
                <a:cs typeface="+mn-lt"/>
              </a:rPr>
              <a:t>yaw angle</a:t>
            </a:r>
            <a:r>
              <a:rPr lang="en-US" sz="1600">
                <a:solidFill>
                  <a:srgbClr val="000000"/>
                </a:solidFill>
              </a:rPr>
              <a:t>, </a:t>
            </a:r>
            <a:r>
              <a:rPr lang="en-US" sz="1600" b="1">
                <a:solidFill>
                  <a:srgbClr val="000000"/>
                </a:solidFill>
              </a:rPr>
              <a:t>clearance</a:t>
            </a:r>
            <a:r>
              <a:rPr lang="en-US" sz="1600">
                <a:solidFill>
                  <a:srgbClr val="000000"/>
                </a:solidFill>
              </a:rPr>
              <a:t>, </a:t>
            </a:r>
            <a:r>
              <a:rPr lang="en-US" sz="1600" b="1">
                <a:solidFill>
                  <a:srgbClr val="000000"/>
                </a:solidFill>
              </a:rPr>
              <a:t>best sector</a:t>
            </a:r>
            <a:r>
              <a:rPr lang="en-US" sz="1600">
                <a:solidFill>
                  <a:srgbClr val="000000"/>
                </a:solidFill>
              </a:rPr>
              <a:t> and a emergency </a:t>
            </a:r>
            <a:r>
              <a:rPr lang="en-US" sz="1600" b="1">
                <a:solidFill>
                  <a:srgbClr val="000000"/>
                </a:solidFill>
              </a:rPr>
              <a:t>flag: </a:t>
            </a:r>
            <a:r>
              <a:rPr lang="en-US" sz="1600">
                <a:solidFill>
                  <a:srgbClr val="000000"/>
                </a:solidFill>
              </a:rPr>
              <a:t>: To check whether path is safe or not.)</a:t>
            </a:r>
          </a:p>
          <a:p>
            <a:endParaRPr lang="en-US" sz="1600">
              <a:solidFill>
                <a:srgbClr val="000000"/>
              </a:solidFill>
            </a:endParaRPr>
          </a:p>
        </p:txBody>
      </p:sp>
      <p:pic>
        <p:nvPicPr>
          <p:cNvPr id="4" name="Picture 3" descr="A diagram of a path planner&#10;&#10;AI-generated content may be incorrect.">
            <a:extLst>
              <a:ext uri="{FF2B5EF4-FFF2-40B4-BE49-F238E27FC236}">
                <a16:creationId xmlns:a16="http://schemas.microsoft.com/office/drawing/2014/main" xmlns="" id="{4D200FAA-AA2F-B58A-A823-A9D2DF5844A7}"/>
              </a:ext>
            </a:extLst>
          </p:cNvPr>
          <p:cNvPicPr>
            <a:picLocks noChangeAspect="1"/>
          </p:cNvPicPr>
          <p:nvPr/>
        </p:nvPicPr>
        <p:blipFill>
          <a:blip r:embed="rId2"/>
          <a:stretch>
            <a:fillRect/>
          </a:stretch>
        </p:blipFill>
        <p:spPr>
          <a:xfrm>
            <a:off x="6489403" y="645106"/>
            <a:ext cx="4656653" cy="5247747"/>
          </a:xfrm>
          <a:prstGeom prst="rect">
            <a:avLst/>
          </a:prstGeom>
        </p:spPr>
      </p:pic>
    </p:spTree>
    <p:extLst>
      <p:ext uri="{BB962C8B-B14F-4D97-AF65-F5344CB8AC3E}">
        <p14:creationId xmlns:p14="http://schemas.microsoft.com/office/powerpoint/2010/main" val="3586860309"/>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82D2A90-71F9-8B73-C1D3-3DA96AC1AE58}"/>
              </a:ext>
            </a:extLst>
          </p:cNvPr>
          <p:cNvSpPr>
            <a:spLocks noGrp="1"/>
          </p:cNvSpPr>
          <p:nvPr>
            <p:ph type="title"/>
          </p:nvPr>
        </p:nvSpPr>
        <p:spPr/>
        <p:txBody>
          <a:bodyPr/>
          <a:lstStyle/>
          <a:p>
            <a:r>
              <a:rPr lang="en-US">
                <a:ea typeface="+mj-lt"/>
                <a:cs typeface="+mj-lt"/>
              </a:rPr>
              <a:t>Why Depth-Based Field of View (FOV) Method?</a:t>
            </a:r>
            <a:endParaRPr lang="en-US"/>
          </a:p>
        </p:txBody>
      </p:sp>
      <p:sp>
        <p:nvSpPr>
          <p:cNvPr id="3" name="Content Placeholder 2">
            <a:extLst>
              <a:ext uri="{FF2B5EF4-FFF2-40B4-BE49-F238E27FC236}">
                <a16:creationId xmlns:a16="http://schemas.microsoft.com/office/drawing/2014/main" xmlns="" id="{1839CB75-4808-761F-A023-84CEAC837D0B}"/>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rPr>
              <a:t>Depth map gives </a:t>
            </a:r>
            <a:r>
              <a:rPr lang="en-US" b="1">
                <a:ea typeface="+mn-lt"/>
                <a:cs typeface="+mn-lt"/>
              </a:rPr>
              <a:t>relative distance</a:t>
            </a:r>
            <a:r>
              <a:rPr lang="en-US">
                <a:ea typeface="+mn-lt"/>
                <a:cs typeface="+mn-lt"/>
              </a:rPr>
              <a:t> of obstacles from a single RGB frame.</a:t>
            </a:r>
            <a:endParaRPr lang="en-US"/>
          </a:p>
          <a:p>
            <a:pPr marL="0" indent="0">
              <a:buNone/>
            </a:pPr>
            <a:r>
              <a:rPr lang="en-US">
                <a:ea typeface="+mn-lt"/>
                <a:cs typeface="+mn-lt"/>
              </a:rPr>
              <a:t>FOV is divided into </a:t>
            </a:r>
            <a:r>
              <a:rPr lang="en-US" b="1">
                <a:ea typeface="+mn-lt"/>
                <a:cs typeface="+mn-lt"/>
              </a:rPr>
              <a:t>angular sectors</a:t>
            </a:r>
            <a:r>
              <a:rPr lang="en-US">
                <a:ea typeface="+mn-lt"/>
                <a:cs typeface="+mn-lt"/>
              </a:rPr>
              <a:t>, each representing a possible direction.</a:t>
            </a:r>
            <a:endParaRPr lang="en-US"/>
          </a:p>
          <a:p>
            <a:pPr marL="0" indent="0">
              <a:buNone/>
            </a:pPr>
            <a:r>
              <a:rPr lang="en-US">
                <a:ea typeface="+mn-lt"/>
                <a:cs typeface="+mn-lt"/>
              </a:rPr>
              <a:t>Depth-based FOV is chosen because it:</a:t>
            </a:r>
            <a:endParaRPr lang="en-US"/>
          </a:p>
          <a:p>
            <a:r>
              <a:rPr lang="en-US">
                <a:ea typeface="+mn-lt"/>
                <a:cs typeface="+mn-lt"/>
              </a:rPr>
              <a:t>Lightweight → no heavy optimization or search.</a:t>
            </a:r>
            <a:endParaRPr lang="en-US"/>
          </a:p>
          <a:p>
            <a:r>
              <a:rPr lang="en-US">
                <a:ea typeface="+mn-lt"/>
                <a:cs typeface="+mn-lt"/>
              </a:rPr>
              <a:t>Works in </a:t>
            </a:r>
            <a:r>
              <a:rPr lang="en-US" b="1">
                <a:ea typeface="+mn-lt"/>
                <a:cs typeface="+mn-lt"/>
              </a:rPr>
              <a:t>real time</a:t>
            </a:r>
            <a:r>
              <a:rPr lang="en-US">
                <a:ea typeface="+mn-lt"/>
                <a:cs typeface="+mn-lt"/>
              </a:rPr>
              <a:t> on embedded hardware.</a:t>
            </a:r>
            <a:endParaRPr lang="en-US"/>
          </a:p>
          <a:p>
            <a:r>
              <a:rPr lang="en-US">
                <a:ea typeface="+mn-lt"/>
                <a:cs typeface="+mn-lt"/>
              </a:rPr>
              <a:t>Only needs </a:t>
            </a:r>
            <a:r>
              <a:rPr lang="en-US" b="1">
                <a:ea typeface="+mn-lt"/>
                <a:cs typeface="+mn-lt"/>
              </a:rPr>
              <a:t>simple comparisons</a:t>
            </a:r>
            <a:r>
              <a:rPr lang="en-US">
                <a:ea typeface="+mn-lt"/>
                <a:cs typeface="+mn-lt"/>
              </a:rPr>
              <a:t> → perfect for FPGA.</a:t>
            </a:r>
            <a:endParaRPr lang="en-US"/>
          </a:p>
          <a:p>
            <a:r>
              <a:rPr lang="en-US">
                <a:ea typeface="+mn-lt"/>
                <a:cs typeface="+mn-lt"/>
              </a:rPr>
              <a:t>Ideal for </a:t>
            </a:r>
            <a:r>
              <a:rPr lang="en-US" b="1">
                <a:ea typeface="+mn-lt"/>
                <a:cs typeface="+mn-lt"/>
              </a:rPr>
              <a:t>micro-drones</a:t>
            </a:r>
            <a:r>
              <a:rPr lang="en-US">
                <a:ea typeface="+mn-lt"/>
                <a:cs typeface="+mn-lt"/>
              </a:rPr>
              <a:t> where computation/power must be minimal.</a:t>
            </a:r>
            <a:endParaRPr lang="en-US"/>
          </a:p>
          <a:p>
            <a:endParaRPr lang="en-US"/>
          </a:p>
        </p:txBody>
      </p:sp>
    </p:spTree>
    <p:extLst>
      <p:ext uri="{BB962C8B-B14F-4D97-AF65-F5344CB8AC3E}">
        <p14:creationId xmlns:p14="http://schemas.microsoft.com/office/powerpoint/2010/main" val="1422616052"/>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14EE31-4A96-DF23-493A-B95DED757759}"/>
              </a:ext>
            </a:extLst>
          </p:cNvPr>
          <p:cNvSpPr>
            <a:spLocks noGrp="1"/>
          </p:cNvSpPr>
          <p:nvPr>
            <p:ph type="title"/>
          </p:nvPr>
        </p:nvSpPr>
        <p:spPr>
          <a:xfrm>
            <a:off x="1614683" y="181327"/>
            <a:ext cx="6818575" cy="1723673"/>
          </a:xfrm>
        </p:spPr>
        <p:txBody>
          <a:bodyPr>
            <a:normAutofit/>
          </a:bodyPr>
          <a:lstStyle/>
          <a:p>
            <a:r>
              <a:rPr lang="en-US">
                <a:ea typeface="+mj-lt"/>
                <a:cs typeface="+mj-lt"/>
              </a:rPr>
              <a:t>Seven-State Path Planning Flowchart and FSM</a:t>
            </a:r>
            <a:endParaRPr lang="en-US"/>
          </a:p>
        </p:txBody>
      </p:sp>
      <p:sp>
        <p:nvSpPr>
          <p:cNvPr id="8" name="Content Placeholder 7">
            <a:extLst>
              <a:ext uri="{FF2B5EF4-FFF2-40B4-BE49-F238E27FC236}">
                <a16:creationId xmlns:a16="http://schemas.microsoft.com/office/drawing/2014/main" xmlns="" id="{02044D82-735F-93AB-C929-848C569F4079}"/>
              </a:ext>
            </a:extLst>
          </p:cNvPr>
          <p:cNvSpPr>
            <a:spLocks noGrp="1"/>
          </p:cNvSpPr>
          <p:nvPr>
            <p:ph idx="1"/>
          </p:nvPr>
        </p:nvSpPr>
        <p:spPr>
          <a:xfrm>
            <a:off x="2051515" y="2040467"/>
            <a:ext cx="5328843" cy="4643798"/>
          </a:xfrm>
        </p:spPr>
        <p:txBody>
          <a:bodyPr vert="horz" lIns="91440" tIns="45720" rIns="91440" bIns="45720" rtlCol="0" anchor="t">
            <a:normAutofit fontScale="85000" lnSpcReduction="10000"/>
          </a:bodyPr>
          <a:lstStyle/>
          <a:p>
            <a:pPr marL="0" indent="0">
              <a:buNone/>
            </a:pPr>
            <a:r>
              <a:rPr lang="en-US" b="1"/>
              <a:t>State 1: IDLE</a:t>
            </a:r>
            <a:endParaRPr lang="en-US"/>
          </a:p>
          <a:p>
            <a:r>
              <a:rPr lang="en-US">
                <a:ea typeface="+mn-lt"/>
                <a:cs typeface="+mn-lt"/>
              </a:rPr>
              <a:t>The FSM waits for the </a:t>
            </a:r>
            <a:r>
              <a:rPr lang="en-US">
                <a:latin typeface="Consolas"/>
              </a:rPr>
              <a:t>start</a:t>
            </a:r>
            <a:r>
              <a:rPr lang="en-US">
                <a:ea typeface="+mn-lt"/>
                <a:cs typeface="+mn-lt"/>
              </a:rPr>
              <a:t> signal.</a:t>
            </a:r>
            <a:endParaRPr lang="en-US"/>
          </a:p>
          <a:p>
            <a:r>
              <a:rPr lang="en-US">
                <a:ea typeface="+mn-lt"/>
                <a:cs typeface="+mn-lt"/>
              </a:rPr>
              <a:t>All internal counters, thresholds, and registers hold their previous values.</a:t>
            </a:r>
            <a:endParaRPr lang="en-US"/>
          </a:p>
          <a:p>
            <a:r>
              <a:rPr lang="en-US">
                <a:ea typeface="+mn-lt"/>
                <a:cs typeface="+mn-lt"/>
              </a:rPr>
              <a:t>Ensures stable initialization and avoids unintended transitions.</a:t>
            </a:r>
            <a:endParaRPr lang="en-US"/>
          </a:p>
          <a:p>
            <a:r>
              <a:rPr lang="en-US">
                <a:ea typeface="+mn-lt"/>
                <a:cs typeface="+mn-lt"/>
              </a:rPr>
              <a:t>As soon as </a:t>
            </a:r>
            <a:r>
              <a:rPr lang="en-US">
                <a:latin typeface="Consolas"/>
              </a:rPr>
              <a:t>start = 1</a:t>
            </a:r>
            <a:r>
              <a:rPr lang="en-US">
                <a:ea typeface="+mn-lt"/>
                <a:cs typeface="+mn-lt"/>
              </a:rPr>
              <a:t>, FSM moves to the next state.</a:t>
            </a:r>
            <a:endParaRPr lang="en-US"/>
          </a:p>
          <a:p>
            <a:pPr marL="0" indent="0">
              <a:buNone/>
            </a:pPr>
            <a:r>
              <a:rPr lang="en-US" b="1"/>
              <a:t>State 2: INIT_SECTORS</a:t>
            </a:r>
            <a:endParaRPr lang="en-US"/>
          </a:p>
          <a:p>
            <a:r>
              <a:rPr lang="en-US">
                <a:ea typeface="+mn-lt"/>
                <a:cs typeface="+mn-lt"/>
              </a:rPr>
              <a:t>Divides the drone’s Field of View (FOV) into </a:t>
            </a:r>
            <a:r>
              <a:rPr lang="en-US" b="1">
                <a:ea typeface="+mn-lt"/>
                <a:cs typeface="+mn-lt"/>
              </a:rPr>
              <a:t>multiple angular sectors</a:t>
            </a:r>
            <a:r>
              <a:rPr lang="en-US">
                <a:ea typeface="+mn-lt"/>
                <a:cs typeface="+mn-lt"/>
              </a:rPr>
              <a:t>.</a:t>
            </a:r>
            <a:endParaRPr lang="en-US"/>
          </a:p>
          <a:p>
            <a:r>
              <a:rPr lang="en-US">
                <a:ea typeface="+mn-lt"/>
                <a:cs typeface="+mn-lt"/>
              </a:rPr>
              <a:t>Clears previous depth values for all sectors.</a:t>
            </a:r>
            <a:endParaRPr lang="en-US"/>
          </a:p>
          <a:p>
            <a:r>
              <a:rPr lang="en-US">
                <a:ea typeface="+mn-lt"/>
                <a:cs typeface="+mn-lt"/>
              </a:rPr>
              <a:t>Initializes sector index = 0.</a:t>
            </a:r>
            <a:endParaRPr lang="en-US"/>
          </a:p>
          <a:p>
            <a:r>
              <a:rPr lang="en-US">
                <a:ea typeface="+mn-lt"/>
                <a:cs typeface="+mn-lt"/>
              </a:rPr>
              <a:t>Prepares memory buffers to store the minimum depth per sector.</a:t>
            </a:r>
            <a:endParaRPr lang="en-US"/>
          </a:p>
          <a:p>
            <a:r>
              <a:rPr lang="en-US">
                <a:ea typeface="+mn-lt"/>
                <a:cs typeface="+mn-lt"/>
              </a:rPr>
              <a:t>Ensures a clean start for every frame of depth input.</a:t>
            </a:r>
            <a:endParaRPr lang="en-US"/>
          </a:p>
          <a:p>
            <a:endParaRPr lang="en-US"/>
          </a:p>
        </p:txBody>
      </p:sp>
      <p:pic>
        <p:nvPicPr>
          <p:cNvPr id="4" name="Content Placeholder 3" descr="A diagram of a software process&#10;&#10;AI-generated content may be incorrect.">
            <a:extLst>
              <a:ext uri="{FF2B5EF4-FFF2-40B4-BE49-F238E27FC236}">
                <a16:creationId xmlns:a16="http://schemas.microsoft.com/office/drawing/2014/main" xmlns="" id="{8560F7DD-B316-14FE-8844-9200F72163B9}"/>
              </a:ext>
            </a:extLst>
          </p:cNvPr>
          <p:cNvPicPr>
            <a:picLocks noChangeAspect="1"/>
          </p:cNvPicPr>
          <p:nvPr/>
        </p:nvPicPr>
        <p:blipFill>
          <a:blip r:embed="rId2"/>
          <a:srcRect t="78" r="-1" b="3932"/>
          <a:stretch>
            <a:fillRect/>
          </a:stretch>
        </p:blipFill>
        <p:spPr>
          <a:xfrm>
            <a:off x="7787632" y="819993"/>
            <a:ext cx="3768466" cy="5872018"/>
          </a:xfrm>
          <a:prstGeom prst="rect">
            <a:avLst/>
          </a:prstGeom>
        </p:spPr>
      </p:pic>
    </p:spTree>
    <p:extLst>
      <p:ext uri="{BB962C8B-B14F-4D97-AF65-F5344CB8AC3E}">
        <p14:creationId xmlns:p14="http://schemas.microsoft.com/office/powerpoint/2010/main" val="4272227392"/>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95906A-89CC-9247-FDC6-ACE825F16024}"/>
              </a:ext>
            </a:extLst>
          </p:cNvPr>
          <p:cNvSpPr>
            <a:spLocks noGrp="1"/>
          </p:cNvSpPr>
          <p:nvPr>
            <p:ph type="title"/>
          </p:nvPr>
        </p:nvSpPr>
        <p:spPr/>
        <p:txBody>
          <a:bodyPr/>
          <a:lstStyle/>
          <a:p>
            <a:r>
              <a:rPr lang="en-US"/>
              <a:t>FSM</a:t>
            </a:r>
          </a:p>
        </p:txBody>
      </p:sp>
      <p:pic>
        <p:nvPicPr>
          <p:cNvPr id="4" name="Content Placeholder 3" descr="A diagram of a diagram&#10;&#10;AI-generated content may be incorrect.">
            <a:extLst>
              <a:ext uri="{FF2B5EF4-FFF2-40B4-BE49-F238E27FC236}">
                <a16:creationId xmlns:a16="http://schemas.microsoft.com/office/drawing/2014/main" xmlns="" id="{1A2C3165-9DE2-4DDC-0A34-25C528026C3B}"/>
              </a:ext>
            </a:extLst>
          </p:cNvPr>
          <p:cNvPicPr>
            <a:picLocks noGrp="1" noChangeAspect="1"/>
          </p:cNvPicPr>
          <p:nvPr>
            <p:ph idx="1"/>
          </p:nvPr>
        </p:nvPicPr>
        <p:blipFill>
          <a:blip r:embed="rId2"/>
          <a:stretch>
            <a:fillRect/>
          </a:stretch>
        </p:blipFill>
        <p:spPr>
          <a:xfrm>
            <a:off x="2589005" y="1145060"/>
            <a:ext cx="7896380" cy="5579648"/>
          </a:xfrm>
          <a:prstGeom prst="rect">
            <a:avLst/>
          </a:prstGeom>
        </p:spPr>
      </p:pic>
    </p:spTree>
    <p:extLst>
      <p:ext uri="{BB962C8B-B14F-4D97-AF65-F5344CB8AC3E}">
        <p14:creationId xmlns:p14="http://schemas.microsoft.com/office/powerpoint/2010/main" val="878964822"/>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2B8D4A-B9AE-7314-468A-82678B1E8F45}"/>
              </a:ext>
            </a:extLst>
          </p:cNvPr>
          <p:cNvSpPr>
            <a:spLocks noGrp="1"/>
          </p:cNvSpPr>
          <p:nvPr>
            <p:ph type="title"/>
          </p:nvPr>
        </p:nvSpPr>
        <p:spPr/>
        <p:txBody>
          <a:bodyPr/>
          <a:lstStyle/>
          <a:p>
            <a:r>
              <a:rPr lang="en-US"/>
              <a:t>State-by-State Explanation</a:t>
            </a:r>
          </a:p>
        </p:txBody>
      </p:sp>
      <p:sp>
        <p:nvSpPr>
          <p:cNvPr id="3" name="Content Placeholder 2">
            <a:extLst>
              <a:ext uri="{FF2B5EF4-FFF2-40B4-BE49-F238E27FC236}">
                <a16:creationId xmlns:a16="http://schemas.microsoft.com/office/drawing/2014/main" xmlns="" id="{A186A094-8257-7056-AA99-607AAE59FBA5}"/>
              </a:ext>
            </a:extLst>
          </p:cNvPr>
          <p:cNvSpPr>
            <a:spLocks noGrp="1"/>
          </p:cNvSpPr>
          <p:nvPr>
            <p:ph idx="1"/>
          </p:nvPr>
        </p:nvSpPr>
        <p:spPr>
          <a:xfrm>
            <a:off x="2587719" y="1470992"/>
            <a:ext cx="8905850" cy="5169099"/>
          </a:xfrm>
        </p:spPr>
        <p:txBody>
          <a:bodyPr vert="horz" lIns="91440" tIns="45720" rIns="91440" bIns="45720" rtlCol="0" anchor="t">
            <a:normAutofit fontScale="85000" lnSpcReduction="20000"/>
          </a:bodyPr>
          <a:lstStyle/>
          <a:p>
            <a:pPr marL="0" indent="0">
              <a:buNone/>
            </a:pPr>
            <a:r>
              <a:rPr lang="en-US" b="1"/>
              <a:t>State 3: SCAN_IMAGE</a:t>
            </a:r>
            <a:endParaRPr lang="en-US"/>
          </a:p>
          <a:p>
            <a:r>
              <a:rPr lang="en-US">
                <a:ea typeface="+mn-lt"/>
                <a:cs typeface="+mn-lt"/>
              </a:rPr>
              <a:t>Reads the depth map </a:t>
            </a:r>
            <a:r>
              <a:rPr lang="en-US" b="1">
                <a:ea typeface="+mn-lt"/>
                <a:cs typeface="+mn-lt"/>
              </a:rPr>
              <a:t>pixel-by-pixel</a:t>
            </a:r>
            <a:r>
              <a:rPr lang="en-US">
                <a:ea typeface="+mn-lt"/>
                <a:cs typeface="+mn-lt"/>
              </a:rPr>
              <a:t> and </a:t>
            </a:r>
            <a:r>
              <a:rPr lang="en-US" b="1">
                <a:ea typeface="+mn-lt"/>
                <a:cs typeface="+mn-lt"/>
              </a:rPr>
              <a:t>row-by-row</a:t>
            </a:r>
            <a:r>
              <a:rPr lang="en-US">
                <a:ea typeface="+mn-lt"/>
                <a:cs typeface="+mn-lt"/>
              </a:rPr>
              <a:t>.</a:t>
            </a:r>
            <a:endParaRPr lang="en-US"/>
          </a:p>
          <a:p>
            <a:r>
              <a:rPr lang="en-US">
                <a:ea typeface="+mn-lt"/>
                <a:cs typeface="+mn-lt"/>
              </a:rPr>
              <a:t>Each pixel is assigned to its corresponding sector based on horizontal location.</a:t>
            </a:r>
            <a:endParaRPr lang="en-US"/>
          </a:p>
          <a:p>
            <a:r>
              <a:rPr lang="en-US">
                <a:ea typeface="+mn-lt"/>
                <a:cs typeface="+mn-lt"/>
              </a:rPr>
              <a:t>Tracks the </a:t>
            </a:r>
            <a:r>
              <a:rPr lang="en-US" b="1">
                <a:ea typeface="+mn-lt"/>
                <a:cs typeface="+mn-lt"/>
              </a:rPr>
              <a:t>minimum depth (closest obstacle)</a:t>
            </a:r>
            <a:r>
              <a:rPr lang="en-US">
                <a:ea typeface="+mn-lt"/>
                <a:cs typeface="+mn-lt"/>
              </a:rPr>
              <a:t> inside each sector.</a:t>
            </a:r>
            <a:endParaRPr lang="en-US"/>
          </a:p>
          <a:p>
            <a:r>
              <a:rPr lang="en-US">
                <a:ea typeface="+mn-lt"/>
                <a:cs typeface="+mn-lt"/>
              </a:rPr>
              <a:t>After the entire image is scanned, each sector has a representative depth value.</a:t>
            </a:r>
            <a:endParaRPr lang="en-US"/>
          </a:p>
          <a:p>
            <a:pPr marL="0" indent="0">
              <a:buNone/>
            </a:pPr>
            <a:r>
              <a:rPr lang="en-US" b="1"/>
              <a:t>State 4: MARK_VALID</a:t>
            </a:r>
            <a:endParaRPr lang="en-US"/>
          </a:p>
          <a:p>
            <a:r>
              <a:rPr lang="en-US">
                <a:ea typeface="+mn-lt"/>
                <a:cs typeface="+mn-lt"/>
              </a:rPr>
              <a:t>Compares each sector’s depth value with a safety threshold.</a:t>
            </a:r>
            <a:endParaRPr lang="en-US"/>
          </a:p>
          <a:p>
            <a:r>
              <a:rPr lang="en-US">
                <a:ea typeface="+mn-lt"/>
                <a:cs typeface="+mn-lt"/>
              </a:rPr>
              <a:t>Marks sectors as:</a:t>
            </a:r>
            <a:endParaRPr lang="en-US"/>
          </a:p>
          <a:p>
            <a:pPr lvl="1"/>
            <a:r>
              <a:rPr lang="en-US" b="1">
                <a:ea typeface="+mn-lt"/>
                <a:cs typeface="+mn-lt"/>
              </a:rPr>
              <a:t>VALID</a:t>
            </a:r>
            <a:r>
              <a:rPr lang="en-US">
                <a:ea typeface="+mn-lt"/>
                <a:cs typeface="+mn-lt"/>
              </a:rPr>
              <a:t> → safe to move</a:t>
            </a:r>
            <a:endParaRPr lang="en-US"/>
          </a:p>
          <a:p>
            <a:pPr lvl="1"/>
            <a:r>
              <a:rPr lang="en-US" b="1">
                <a:ea typeface="+mn-lt"/>
                <a:cs typeface="+mn-lt"/>
              </a:rPr>
              <a:t>INVALID</a:t>
            </a:r>
            <a:r>
              <a:rPr lang="en-US">
                <a:ea typeface="+mn-lt"/>
                <a:cs typeface="+mn-lt"/>
              </a:rPr>
              <a:t> → obstacle too close</a:t>
            </a:r>
            <a:endParaRPr lang="en-US"/>
          </a:p>
          <a:p>
            <a:r>
              <a:rPr lang="en-US">
                <a:ea typeface="+mn-lt"/>
                <a:cs typeface="+mn-lt"/>
              </a:rPr>
              <a:t>This step filters out sectors that are unsafe due to nearby obstacles.</a:t>
            </a:r>
            <a:endParaRPr lang="en-US"/>
          </a:p>
          <a:p>
            <a:r>
              <a:rPr lang="en-US">
                <a:ea typeface="+mn-lt"/>
                <a:cs typeface="+mn-lt"/>
              </a:rPr>
              <a:t>If </a:t>
            </a:r>
            <a:r>
              <a:rPr lang="en-US" b="1">
                <a:ea typeface="+mn-lt"/>
                <a:cs typeface="+mn-lt"/>
              </a:rPr>
              <a:t>no sector is valid</a:t>
            </a:r>
            <a:r>
              <a:rPr lang="en-US">
                <a:ea typeface="+mn-lt"/>
                <a:cs typeface="+mn-lt"/>
              </a:rPr>
              <a:t>, a </a:t>
            </a:r>
            <a:r>
              <a:rPr lang="en-US">
                <a:latin typeface="Consolas"/>
              </a:rPr>
              <a:t>no_safe</a:t>
            </a:r>
            <a:r>
              <a:rPr lang="en-US">
                <a:ea typeface="+mn-lt"/>
                <a:cs typeface="+mn-lt"/>
              </a:rPr>
              <a:t> flag is raised for emergency behavior.</a:t>
            </a:r>
            <a:endParaRPr lang="en-US"/>
          </a:p>
          <a:p>
            <a:pPr marL="0" indent="0">
              <a:buNone/>
            </a:pPr>
            <a:r>
              <a:rPr lang="en-US" b="1"/>
              <a:t>State 5: FIND_VALLEYS</a:t>
            </a:r>
            <a:endParaRPr lang="en-US"/>
          </a:p>
          <a:p>
            <a:r>
              <a:rPr lang="en-US">
                <a:ea typeface="+mn-lt"/>
                <a:cs typeface="+mn-lt"/>
              </a:rPr>
              <a:t>Searches for </a:t>
            </a:r>
            <a:r>
              <a:rPr lang="en-US" b="1">
                <a:ea typeface="+mn-lt"/>
                <a:cs typeface="+mn-lt"/>
              </a:rPr>
              <a:t>continuous valid sectors</a:t>
            </a:r>
            <a:r>
              <a:rPr lang="en-US">
                <a:ea typeface="+mn-lt"/>
                <a:cs typeface="+mn-lt"/>
              </a:rPr>
              <a:t>, called “valleys”.</a:t>
            </a:r>
            <a:endParaRPr lang="en-US"/>
          </a:p>
          <a:p>
            <a:r>
              <a:rPr lang="en-US">
                <a:ea typeface="+mn-lt"/>
                <a:cs typeface="+mn-lt"/>
              </a:rPr>
              <a:t>A valley represents a </a:t>
            </a:r>
            <a:r>
              <a:rPr lang="en-US" b="1">
                <a:ea typeface="+mn-lt"/>
                <a:cs typeface="+mn-lt"/>
              </a:rPr>
              <a:t>contiguous open space</a:t>
            </a:r>
            <a:r>
              <a:rPr lang="en-US">
                <a:ea typeface="+mn-lt"/>
                <a:cs typeface="+mn-lt"/>
              </a:rPr>
              <a:t> wide enough for flight.</a:t>
            </a:r>
            <a:endParaRPr lang="en-US"/>
          </a:p>
          <a:p>
            <a:r>
              <a:rPr lang="en-US">
                <a:ea typeface="+mn-lt"/>
                <a:cs typeface="+mn-lt"/>
              </a:rPr>
              <a:t>Identifies candidate safe regions in the environment.</a:t>
            </a:r>
            <a:endParaRPr lang="en-US"/>
          </a:p>
          <a:p>
            <a:endParaRPr lang="en-US"/>
          </a:p>
          <a:p>
            <a:endParaRPr lang="en-US"/>
          </a:p>
        </p:txBody>
      </p:sp>
    </p:spTree>
    <p:extLst>
      <p:ext uri="{BB962C8B-B14F-4D97-AF65-F5344CB8AC3E}">
        <p14:creationId xmlns:p14="http://schemas.microsoft.com/office/powerpoint/2010/main" val="1110267736"/>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499266-EAF4-F34C-F323-81E7B27E68F1}"/>
              </a:ext>
            </a:extLst>
          </p:cNvPr>
          <p:cNvSpPr>
            <a:spLocks noGrp="1"/>
          </p:cNvSpPr>
          <p:nvPr>
            <p:ph type="title"/>
          </p:nvPr>
        </p:nvSpPr>
        <p:spPr/>
        <p:txBody>
          <a:bodyPr/>
          <a:lstStyle/>
          <a:p>
            <a:r>
              <a:rPr lang="en-US"/>
              <a:t>Remaining States</a:t>
            </a:r>
          </a:p>
        </p:txBody>
      </p:sp>
      <p:sp>
        <p:nvSpPr>
          <p:cNvPr id="3" name="Content Placeholder 2">
            <a:extLst>
              <a:ext uri="{FF2B5EF4-FFF2-40B4-BE49-F238E27FC236}">
                <a16:creationId xmlns:a16="http://schemas.microsoft.com/office/drawing/2014/main" xmlns="" id="{2EA600FA-824E-C7AB-9337-2BFF507C7757}"/>
              </a:ext>
            </a:extLst>
          </p:cNvPr>
          <p:cNvSpPr>
            <a:spLocks noGrp="1"/>
          </p:cNvSpPr>
          <p:nvPr>
            <p:ph idx="1"/>
          </p:nvPr>
        </p:nvSpPr>
        <p:spPr>
          <a:xfrm>
            <a:off x="1418604" y="1504122"/>
            <a:ext cx="10074965" cy="4528579"/>
          </a:xfrm>
        </p:spPr>
        <p:txBody>
          <a:bodyPr vert="horz" lIns="91440" tIns="45720" rIns="91440" bIns="45720" rtlCol="0" anchor="t">
            <a:normAutofit fontScale="92500" lnSpcReduction="20000"/>
          </a:bodyPr>
          <a:lstStyle/>
          <a:p>
            <a:pPr marL="0" indent="0">
              <a:buNone/>
            </a:pPr>
            <a:r>
              <a:rPr lang="en-US" b="1"/>
              <a:t>State 6: SELECT_BEST</a:t>
            </a:r>
            <a:endParaRPr lang="en-US"/>
          </a:p>
          <a:p>
            <a:r>
              <a:rPr lang="en-US">
                <a:ea typeface="+mn-lt"/>
                <a:cs typeface="+mn-lt"/>
              </a:rPr>
              <a:t>Among all valleys, selects the </a:t>
            </a:r>
            <a:r>
              <a:rPr lang="en-US" b="1">
                <a:ea typeface="+mn-lt"/>
                <a:cs typeface="+mn-lt"/>
              </a:rPr>
              <a:t>best possible direction</a:t>
            </a:r>
            <a:r>
              <a:rPr lang="en-US">
                <a:ea typeface="+mn-lt"/>
                <a:cs typeface="+mn-lt"/>
              </a:rPr>
              <a:t> based on:</a:t>
            </a:r>
            <a:endParaRPr lang="en-US"/>
          </a:p>
          <a:p>
            <a:pPr lvl="1"/>
            <a:r>
              <a:rPr lang="en-US">
                <a:ea typeface="+mn-lt"/>
                <a:cs typeface="+mn-lt"/>
              </a:rPr>
              <a:t>Maximum depth (largest clearance)</a:t>
            </a:r>
            <a:endParaRPr lang="en-US"/>
          </a:p>
          <a:p>
            <a:pPr lvl="1"/>
            <a:r>
              <a:rPr lang="en-US">
                <a:ea typeface="+mn-lt"/>
                <a:cs typeface="+mn-lt"/>
              </a:rPr>
              <a:t>Widest valley (more maneuvering space)</a:t>
            </a:r>
            <a:endParaRPr lang="en-US"/>
          </a:p>
          <a:p>
            <a:pPr lvl="1"/>
            <a:r>
              <a:rPr lang="en-US">
                <a:ea typeface="+mn-lt"/>
                <a:cs typeface="+mn-lt"/>
              </a:rPr>
              <a:t>Drone’s forward direction preference</a:t>
            </a:r>
            <a:endParaRPr lang="en-US"/>
          </a:p>
          <a:p>
            <a:r>
              <a:rPr lang="en-US">
                <a:ea typeface="+mn-lt"/>
                <a:cs typeface="+mn-lt"/>
              </a:rPr>
              <a:t>Outputs the </a:t>
            </a:r>
            <a:r>
              <a:rPr lang="en-US" b="1">
                <a:ea typeface="+mn-lt"/>
                <a:cs typeface="+mn-lt"/>
              </a:rPr>
              <a:t>best_sector</a:t>
            </a:r>
            <a:r>
              <a:rPr lang="en-US">
                <a:ea typeface="+mn-lt"/>
                <a:cs typeface="+mn-lt"/>
              </a:rPr>
              <a:t> index.</a:t>
            </a:r>
            <a:endParaRPr lang="en-US"/>
          </a:p>
          <a:p>
            <a:r>
              <a:rPr lang="en-US">
                <a:ea typeface="+mn-lt"/>
                <a:cs typeface="+mn-lt"/>
              </a:rPr>
              <a:t>Ensures the drone heads toward the safest, most open direction.</a:t>
            </a:r>
            <a:endParaRPr lang="en-US"/>
          </a:p>
          <a:p>
            <a:pPr marL="0" indent="0">
              <a:buNone/>
            </a:pPr>
            <a:r>
              <a:rPr lang="en-US" b="1"/>
              <a:t>State 7: COMPUTE_YAW</a:t>
            </a:r>
            <a:endParaRPr lang="en-US"/>
          </a:p>
          <a:p>
            <a:r>
              <a:rPr lang="en-US">
                <a:ea typeface="+mn-lt"/>
                <a:cs typeface="+mn-lt"/>
              </a:rPr>
              <a:t>Converts the selected sector into an actual </a:t>
            </a:r>
            <a:r>
              <a:rPr lang="en-US" b="1">
                <a:ea typeface="+mn-lt"/>
                <a:cs typeface="+mn-lt"/>
              </a:rPr>
              <a:t>yaw angle</a:t>
            </a:r>
            <a:r>
              <a:rPr lang="en-US">
                <a:ea typeface="+mn-lt"/>
                <a:cs typeface="+mn-lt"/>
              </a:rPr>
              <a:t>.</a:t>
            </a:r>
            <a:endParaRPr lang="en-US"/>
          </a:p>
          <a:p>
            <a:r>
              <a:rPr lang="en-US">
                <a:ea typeface="+mn-lt"/>
                <a:cs typeface="+mn-lt"/>
              </a:rPr>
              <a:t>Uses a fixed-point Q15 representation for hardware efficiency.</a:t>
            </a:r>
            <a:endParaRPr lang="en-US"/>
          </a:p>
          <a:p>
            <a:r>
              <a:rPr lang="en-US">
                <a:ea typeface="+mn-lt"/>
                <a:cs typeface="+mn-lt"/>
              </a:rPr>
              <a:t>Provides a smooth, centered direction inside the chosen valley.</a:t>
            </a:r>
            <a:endParaRPr lang="en-US"/>
          </a:p>
          <a:p>
            <a:r>
              <a:rPr lang="en-US">
                <a:ea typeface="+mn-lt"/>
                <a:cs typeface="+mn-lt"/>
              </a:rPr>
              <a:t>Passes yaw, best sector, and safety flags to the flight controller.</a:t>
            </a:r>
            <a:endParaRPr lang="en-US"/>
          </a:p>
          <a:p>
            <a:r>
              <a:rPr lang="en-US">
                <a:ea typeface="+mn-lt"/>
                <a:cs typeface="+mn-lt"/>
              </a:rPr>
              <a:t>FSM then transitions to END, signaling completion.</a:t>
            </a:r>
            <a:endParaRPr lang="en-US"/>
          </a:p>
          <a:p>
            <a:endParaRPr lang="en-US"/>
          </a:p>
        </p:txBody>
      </p:sp>
    </p:spTree>
    <p:extLst>
      <p:ext uri="{BB962C8B-B14F-4D97-AF65-F5344CB8AC3E}">
        <p14:creationId xmlns:p14="http://schemas.microsoft.com/office/powerpoint/2010/main" val="1589207447"/>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DD41E7-F319-4F56-07C7-B06E2D790CC0}"/>
              </a:ext>
            </a:extLst>
          </p:cNvPr>
          <p:cNvSpPr>
            <a:spLocks noGrp="1"/>
          </p:cNvSpPr>
          <p:nvPr>
            <p:ph type="title"/>
          </p:nvPr>
        </p:nvSpPr>
        <p:spPr/>
        <p:txBody>
          <a:bodyPr>
            <a:normAutofit/>
          </a:bodyPr>
          <a:lstStyle/>
          <a:p>
            <a:r>
              <a:rPr lang="en-GB" sz="3200">
                <a:latin typeface="Times New Roman"/>
                <a:cs typeface="Times New Roman"/>
              </a:rPr>
              <a:t>Motivation</a:t>
            </a:r>
          </a:p>
        </p:txBody>
      </p:sp>
      <p:sp>
        <p:nvSpPr>
          <p:cNvPr id="3" name="Content Placeholder 2">
            <a:extLst>
              <a:ext uri="{FF2B5EF4-FFF2-40B4-BE49-F238E27FC236}">
                <a16:creationId xmlns:a16="http://schemas.microsoft.com/office/drawing/2014/main" xmlns="" id="{44A2B62A-1ABF-AC07-20C4-E84C298D96F6}"/>
              </a:ext>
            </a:extLst>
          </p:cNvPr>
          <p:cNvSpPr>
            <a:spLocks noGrp="1"/>
          </p:cNvSpPr>
          <p:nvPr>
            <p:ph idx="1"/>
          </p:nvPr>
        </p:nvSpPr>
        <p:spPr/>
        <p:txBody>
          <a:bodyPr vert="horz" lIns="91440" tIns="45720" rIns="91440" bIns="45720" rtlCol="0" anchor="t">
            <a:normAutofit/>
          </a:bodyPr>
          <a:lstStyle/>
          <a:p>
            <a:pPr>
              <a:buFont typeface="Wingdings 3"/>
              <a:buChar char=""/>
            </a:pPr>
            <a:r>
              <a:rPr lang="en-GB" sz="2000">
                <a:latin typeface="Times New Roman"/>
                <a:ea typeface="+mn-lt"/>
                <a:cs typeface="+mn-lt"/>
              </a:rPr>
              <a:t>Need for </a:t>
            </a:r>
            <a:r>
              <a:rPr lang="en-GB" sz="2000" b="1">
                <a:latin typeface="Times New Roman"/>
                <a:ea typeface="+mn-lt"/>
                <a:cs typeface="+mn-lt"/>
              </a:rPr>
              <a:t>real-time obstacle avoidance</a:t>
            </a:r>
            <a:r>
              <a:rPr lang="en-GB" sz="2000">
                <a:latin typeface="Times New Roman"/>
                <a:ea typeface="+mn-lt"/>
                <a:cs typeface="+mn-lt"/>
              </a:rPr>
              <a:t> in drones</a:t>
            </a:r>
            <a:endParaRPr lang="en-US" sz="2000">
              <a:latin typeface="Times New Roman"/>
              <a:cs typeface="Times New Roman"/>
            </a:endParaRPr>
          </a:p>
          <a:p>
            <a:pPr>
              <a:buFont typeface="Wingdings 3"/>
              <a:buChar char=""/>
            </a:pPr>
            <a:r>
              <a:rPr lang="en-GB" sz="2000" b="1">
                <a:latin typeface="Times New Roman"/>
                <a:ea typeface="+mn-lt"/>
                <a:cs typeface="+mn-lt"/>
              </a:rPr>
              <a:t>GPS failures indoors</a:t>
            </a:r>
            <a:r>
              <a:rPr lang="en-GB" sz="2000">
                <a:latin typeface="Times New Roman"/>
                <a:ea typeface="+mn-lt"/>
                <a:cs typeface="+mn-lt"/>
              </a:rPr>
              <a:t> → requires vision-based navigation</a:t>
            </a:r>
            <a:endParaRPr lang="en-GB" sz="2000">
              <a:latin typeface="Times New Roman"/>
              <a:cs typeface="Times New Roman"/>
            </a:endParaRPr>
          </a:p>
          <a:p>
            <a:pPr>
              <a:buFont typeface="Wingdings 3"/>
              <a:buChar char=""/>
            </a:pPr>
            <a:r>
              <a:rPr lang="en-GB" sz="2000" b="1">
                <a:latin typeface="Times New Roman"/>
                <a:ea typeface="+mn-lt"/>
                <a:cs typeface="+mn-lt"/>
              </a:rPr>
              <a:t>Deep learning is heavy</a:t>
            </a:r>
            <a:r>
              <a:rPr lang="en-GB" sz="2000">
                <a:latin typeface="Times New Roman"/>
                <a:ea typeface="+mn-lt"/>
                <a:cs typeface="+mn-lt"/>
              </a:rPr>
              <a:t> for microcontrollers</a:t>
            </a:r>
            <a:endParaRPr lang="en-GB" sz="2000">
              <a:latin typeface="Times New Roman"/>
              <a:cs typeface="Times New Roman"/>
            </a:endParaRPr>
          </a:p>
          <a:p>
            <a:pPr>
              <a:buFont typeface="Wingdings 3"/>
              <a:buChar char=""/>
            </a:pPr>
            <a:r>
              <a:rPr lang="en-GB" sz="2000" b="1">
                <a:latin typeface="Times New Roman"/>
                <a:ea typeface="+mn-lt"/>
                <a:cs typeface="+mn-lt"/>
              </a:rPr>
              <a:t>LiDAR/stereo are costly &amp; bulky</a:t>
            </a:r>
            <a:endParaRPr lang="en-GB" sz="2000">
              <a:latin typeface="Times New Roman"/>
              <a:cs typeface="Times New Roman"/>
            </a:endParaRPr>
          </a:p>
          <a:p>
            <a:pPr>
              <a:buFont typeface="Wingdings 3"/>
              <a:buChar char=""/>
            </a:pPr>
            <a:r>
              <a:rPr lang="en-GB" sz="2000">
                <a:latin typeface="Times New Roman"/>
                <a:ea typeface="+mn-lt"/>
                <a:cs typeface="+mn-lt"/>
              </a:rPr>
              <a:t>Demand for </a:t>
            </a:r>
            <a:r>
              <a:rPr lang="en-GB" sz="2000" b="1">
                <a:latin typeface="Times New Roman"/>
                <a:ea typeface="+mn-lt"/>
                <a:cs typeface="+mn-lt"/>
              </a:rPr>
              <a:t>low-power, fast, on-device AI</a:t>
            </a:r>
            <a:r>
              <a:rPr lang="en-GB" sz="2000">
                <a:latin typeface="Times New Roman"/>
                <a:ea typeface="+mn-lt"/>
                <a:cs typeface="+mn-lt"/>
              </a:rPr>
              <a:t> for UAVs</a:t>
            </a:r>
            <a:endParaRPr lang="en-GB" sz="2000">
              <a:latin typeface="Times New Roman"/>
              <a:cs typeface="Times New Roman"/>
            </a:endParaRPr>
          </a:p>
          <a:p>
            <a:pPr marL="0" indent="0">
              <a:buNone/>
            </a:pPr>
            <a:endParaRPr lang="en-GB" sz="2000">
              <a:latin typeface="Times New Roman"/>
              <a:cs typeface="Times New Roman"/>
            </a:endParaRPr>
          </a:p>
        </p:txBody>
      </p:sp>
    </p:spTree>
    <p:extLst>
      <p:ext uri="{BB962C8B-B14F-4D97-AF65-F5344CB8AC3E}">
        <p14:creationId xmlns:p14="http://schemas.microsoft.com/office/powerpoint/2010/main" val="1624089886"/>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B41A07-8FC8-4B05-C376-9CB58C3E325C}"/>
              </a:ext>
            </a:extLst>
          </p:cNvPr>
          <p:cNvSpPr>
            <a:spLocks noGrp="1"/>
          </p:cNvSpPr>
          <p:nvPr>
            <p:ph type="title"/>
          </p:nvPr>
        </p:nvSpPr>
        <p:spPr/>
        <p:txBody>
          <a:bodyPr/>
          <a:lstStyle/>
          <a:p>
            <a:r>
              <a:rPr lang="en-US"/>
              <a:t>Results</a:t>
            </a:r>
          </a:p>
        </p:txBody>
      </p:sp>
      <p:pic>
        <p:nvPicPr>
          <p:cNvPr id="4" name="Content Placeholder 3" descr="A table of numbers with numbers&#10;&#10;AI-generated content may be incorrect.">
            <a:extLst>
              <a:ext uri="{FF2B5EF4-FFF2-40B4-BE49-F238E27FC236}">
                <a16:creationId xmlns:a16="http://schemas.microsoft.com/office/drawing/2014/main" xmlns="" id="{0FE5EFA7-539F-FA58-1A1C-9A4FF779D63F}"/>
              </a:ext>
            </a:extLst>
          </p:cNvPr>
          <p:cNvPicPr>
            <a:picLocks noGrp="1" noChangeAspect="1"/>
          </p:cNvPicPr>
          <p:nvPr>
            <p:ph idx="1"/>
          </p:nvPr>
        </p:nvPicPr>
        <p:blipFill>
          <a:blip r:embed="rId2"/>
          <a:stretch>
            <a:fillRect/>
          </a:stretch>
        </p:blipFill>
        <p:spPr>
          <a:xfrm>
            <a:off x="7654754" y="167862"/>
            <a:ext cx="4405444" cy="6593707"/>
          </a:xfrm>
          <a:prstGeom prst="rect">
            <a:avLst/>
          </a:prstGeom>
        </p:spPr>
      </p:pic>
      <p:sp>
        <p:nvSpPr>
          <p:cNvPr id="5" name="TextBox 4">
            <a:extLst>
              <a:ext uri="{FF2B5EF4-FFF2-40B4-BE49-F238E27FC236}">
                <a16:creationId xmlns:a16="http://schemas.microsoft.com/office/drawing/2014/main" xmlns="" id="{387CA595-E03C-B711-A9CD-3986B76C6C70}"/>
              </a:ext>
            </a:extLst>
          </p:cNvPr>
          <p:cNvSpPr txBox="1"/>
          <p:nvPr/>
        </p:nvSpPr>
        <p:spPr>
          <a:xfrm>
            <a:off x="1557130" y="1264479"/>
            <a:ext cx="1490870" cy="6573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baseline="0">
                <a:latin typeface="Century Gothic"/>
              </a:rPr>
              <a:t>Example1</a:t>
            </a:r>
            <a:r>
              <a:rPr lang="en-US" sz="1800" baseline="0">
                <a:latin typeface="Century Gothic"/>
              </a:rPr>
              <a:t>:</a:t>
            </a:r>
            <a:r>
              <a:rPr sz="1800">
                <a:latin typeface="Century Gothic"/>
                <a:ea typeface="Century Gothic"/>
                <a:cs typeface="Century Gothic"/>
              </a:rPr>
              <a:t>​</a:t>
            </a:r>
            <a:endParaRPr lang="en-US"/>
          </a:p>
          <a:p>
            <a:pPr algn="ctr"/>
            <a:endParaRPr lang="en-US"/>
          </a:p>
        </p:txBody>
      </p:sp>
      <p:pic>
        <p:nvPicPr>
          <p:cNvPr id="6" name="Picture 5" descr="A screenshot of a computer&#10;&#10;AI-generated content may be incorrect.">
            <a:extLst>
              <a:ext uri="{FF2B5EF4-FFF2-40B4-BE49-F238E27FC236}">
                <a16:creationId xmlns:a16="http://schemas.microsoft.com/office/drawing/2014/main" xmlns="" id="{1D1F3631-175B-F7EC-F4D3-00EBAFD84C31}"/>
              </a:ext>
            </a:extLst>
          </p:cNvPr>
          <p:cNvPicPr>
            <a:picLocks noChangeAspect="1"/>
          </p:cNvPicPr>
          <p:nvPr/>
        </p:nvPicPr>
        <p:blipFill>
          <a:blip r:embed="rId3"/>
          <a:stretch>
            <a:fillRect/>
          </a:stretch>
        </p:blipFill>
        <p:spPr>
          <a:xfrm>
            <a:off x="1562446" y="1675296"/>
            <a:ext cx="5997023" cy="1762540"/>
          </a:xfrm>
          <a:prstGeom prst="rect">
            <a:avLst/>
          </a:prstGeom>
        </p:spPr>
      </p:pic>
      <p:pic>
        <p:nvPicPr>
          <p:cNvPr id="7" name="Picture 6" descr="A black text on a white background&#10;&#10;AI-generated content may be incorrect.">
            <a:extLst>
              <a:ext uri="{FF2B5EF4-FFF2-40B4-BE49-F238E27FC236}">
                <a16:creationId xmlns:a16="http://schemas.microsoft.com/office/drawing/2014/main" xmlns="" id="{6D310875-F17B-9C35-D72D-2AECC8515FF8}"/>
              </a:ext>
            </a:extLst>
          </p:cNvPr>
          <p:cNvPicPr>
            <a:picLocks noChangeAspect="1"/>
          </p:cNvPicPr>
          <p:nvPr/>
        </p:nvPicPr>
        <p:blipFill>
          <a:blip r:embed="rId4"/>
          <a:stretch>
            <a:fillRect/>
          </a:stretch>
        </p:blipFill>
        <p:spPr>
          <a:xfrm>
            <a:off x="1562398" y="3607477"/>
            <a:ext cx="3733800" cy="1190625"/>
          </a:xfrm>
          <a:prstGeom prst="rect">
            <a:avLst/>
          </a:prstGeom>
        </p:spPr>
      </p:pic>
      <p:sp>
        <p:nvSpPr>
          <p:cNvPr id="8" name="TextBox 7">
            <a:extLst>
              <a:ext uri="{FF2B5EF4-FFF2-40B4-BE49-F238E27FC236}">
                <a16:creationId xmlns:a16="http://schemas.microsoft.com/office/drawing/2014/main" xmlns="" id="{8D7B5FBB-9177-5CC9-F695-CEA1B8D0986B}"/>
              </a:ext>
            </a:extLst>
          </p:cNvPr>
          <p:cNvSpPr txBox="1"/>
          <p:nvPr/>
        </p:nvSpPr>
        <p:spPr>
          <a:xfrm>
            <a:off x="1490457" y="4946477"/>
            <a:ext cx="5559286" cy="19082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Calculation1</a:t>
            </a:r>
            <a:r>
              <a:rPr lang="en-US"/>
              <a:t>:</a:t>
            </a:r>
            <a:br>
              <a:rPr lang="en-US"/>
            </a:br>
            <a:r>
              <a:rPr lang="en-US"/>
              <a:t>21116/32767 * 90 = 57.9986 </a:t>
            </a:r>
            <a:br>
              <a:rPr lang="en-US"/>
            </a:br>
            <a:r>
              <a:rPr lang="en-US"/>
              <a:t/>
            </a:r>
            <a:br>
              <a:rPr lang="en-US"/>
            </a:br>
            <a:r>
              <a:rPr lang="en-US" sz="1400">
                <a:latin typeface="Hind"/>
                <a:cs typeface="Hind"/>
              </a:rPr>
              <a:t>because yaw angle is encoded between</a:t>
            </a:r>
            <a:r>
              <a:rPr lang="en-US"/>
              <a:t> </a:t>
            </a:r>
            <a:r>
              <a:rPr lang="en-US" sz="1400">
                <a:solidFill>
                  <a:srgbClr val="403953"/>
                </a:solidFill>
                <a:latin typeface="Hind"/>
                <a:cs typeface="Hind"/>
              </a:rPr>
              <a:t>–1 to 1 using 15 bits and to scale it between –90 to 90 degrees, we divide by (2^15-1)=32767 and then multiply by 90 .</a:t>
            </a:r>
            <a:endParaRPr lang="en-US" sz="1400">
              <a:latin typeface="Hind"/>
              <a:cs typeface="Hind"/>
            </a:endParaRPr>
          </a:p>
          <a:p>
            <a:pPr algn="l"/>
            <a:endParaRPr lang="en-US"/>
          </a:p>
        </p:txBody>
      </p:sp>
    </p:spTree>
    <p:extLst>
      <p:ext uri="{BB962C8B-B14F-4D97-AF65-F5344CB8AC3E}">
        <p14:creationId xmlns:p14="http://schemas.microsoft.com/office/powerpoint/2010/main" val="3771936622"/>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7CF91C3-8008-44E9-1F89-9094B0A9190D}"/>
              </a:ext>
            </a:extLst>
          </p:cNvPr>
          <p:cNvSpPr>
            <a:spLocks noGrp="1"/>
          </p:cNvSpPr>
          <p:nvPr>
            <p:ph type="title"/>
          </p:nvPr>
        </p:nvSpPr>
        <p:spPr>
          <a:xfrm>
            <a:off x="1946683" y="645106"/>
            <a:ext cx="2352820" cy="1259894"/>
          </a:xfrm>
        </p:spPr>
        <p:txBody>
          <a:bodyPr>
            <a:normAutofit/>
          </a:bodyPr>
          <a:lstStyle/>
          <a:p>
            <a:r>
              <a:rPr lang="en-US">
                <a:solidFill>
                  <a:srgbClr val="695B44"/>
                </a:solidFill>
              </a:rPr>
              <a:t>Results</a:t>
            </a:r>
          </a:p>
        </p:txBody>
      </p:sp>
      <p:sp>
        <p:nvSpPr>
          <p:cNvPr id="8" name="Content Placeholder 7">
            <a:extLst>
              <a:ext uri="{FF2B5EF4-FFF2-40B4-BE49-F238E27FC236}">
                <a16:creationId xmlns:a16="http://schemas.microsoft.com/office/drawing/2014/main" xmlns="" id="{FB579ED8-F74F-2015-4CC2-FD15EAE95DF7}"/>
              </a:ext>
            </a:extLst>
          </p:cNvPr>
          <p:cNvSpPr>
            <a:spLocks noGrp="1"/>
          </p:cNvSpPr>
          <p:nvPr>
            <p:ph idx="1"/>
          </p:nvPr>
        </p:nvSpPr>
        <p:spPr>
          <a:xfrm>
            <a:off x="649225" y="2133600"/>
            <a:ext cx="3650278" cy="3759253"/>
          </a:xfrm>
        </p:spPr>
        <p:txBody>
          <a:bodyPr vert="horz" lIns="91440" tIns="45720" rIns="91440" bIns="45720" rtlCol="0" anchor="t">
            <a:normAutofit/>
          </a:bodyPr>
          <a:lstStyle/>
          <a:p>
            <a:pPr>
              <a:buClr>
                <a:srgbClr val="FF3E00"/>
              </a:buClr>
            </a:pPr>
            <a:r>
              <a:rPr lang="en-US"/>
              <a:t>Total power consumption is </a:t>
            </a:r>
            <a:r>
              <a:rPr lang="en-US" b="1"/>
              <a:t>12.2W.</a:t>
            </a:r>
            <a:endParaRPr lang="en-US"/>
          </a:p>
          <a:p>
            <a:pPr>
              <a:buClr>
                <a:srgbClr val="FF3E00"/>
              </a:buClr>
            </a:pPr>
            <a:r>
              <a:rPr lang="en-US"/>
              <a:t>The accuracy of the module is high as when it was tested for </a:t>
            </a:r>
            <a:r>
              <a:rPr lang="en-US" b="1"/>
              <a:t>30 </a:t>
            </a:r>
            <a:r>
              <a:rPr lang="en-US"/>
              <a:t>different depth images , the error between Python and Verilog implementation is less than </a:t>
            </a:r>
            <a:r>
              <a:rPr lang="en-US" b="1"/>
              <a:t>0.05% </a:t>
            </a:r>
            <a:r>
              <a:rPr lang="en-US"/>
              <a:t>consistently.</a:t>
            </a:r>
          </a:p>
          <a:p>
            <a:pPr>
              <a:buClr>
                <a:srgbClr val="FF3E00"/>
              </a:buClr>
            </a:pPr>
            <a:endParaRPr lang="en-US"/>
          </a:p>
        </p:txBody>
      </p:sp>
      <p:pic>
        <p:nvPicPr>
          <p:cNvPr id="4" name="Content Placeholder 3" descr="A screenshot of a graph&#10;&#10;AI-generated content may be incorrect.">
            <a:extLst>
              <a:ext uri="{FF2B5EF4-FFF2-40B4-BE49-F238E27FC236}">
                <a16:creationId xmlns:a16="http://schemas.microsoft.com/office/drawing/2014/main" xmlns="" id="{A3B1BBEA-474A-D3DF-C9E6-E01E597C2B58}"/>
              </a:ext>
            </a:extLst>
          </p:cNvPr>
          <p:cNvPicPr>
            <a:picLocks noChangeAspect="1"/>
          </p:cNvPicPr>
          <p:nvPr/>
        </p:nvPicPr>
        <p:blipFill>
          <a:blip r:embed="rId2"/>
          <a:stretch>
            <a:fillRect/>
          </a:stretch>
        </p:blipFill>
        <p:spPr>
          <a:xfrm>
            <a:off x="4645958" y="2822703"/>
            <a:ext cx="6975663" cy="1827416"/>
          </a:xfrm>
          <a:prstGeom prst="rect">
            <a:avLst/>
          </a:prstGeom>
        </p:spPr>
      </p:pic>
      <p:sp>
        <p:nvSpPr>
          <p:cNvPr id="7" name="TextBox 6">
            <a:extLst>
              <a:ext uri="{FF2B5EF4-FFF2-40B4-BE49-F238E27FC236}">
                <a16:creationId xmlns:a16="http://schemas.microsoft.com/office/drawing/2014/main" xmlns="" id="{7EFD909B-DC3B-A84A-FCCC-F6D54F0E2EDC}"/>
              </a:ext>
            </a:extLst>
          </p:cNvPr>
          <p:cNvSpPr txBox="1"/>
          <p:nvPr/>
        </p:nvSpPr>
        <p:spPr>
          <a:xfrm>
            <a:off x="8396632" y="4653619"/>
            <a:ext cx="322948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400">
              <a:solidFill>
                <a:srgbClr val="403953"/>
              </a:solidFill>
              <a:latin typeface="Hind"/>
              <a:cs typeface="Hind"/>
            </a:endParaRPr>
          </a:p>
        </p:txBody>
      </p:sp>
    </p:spTree>
    <p:extLst>
      <p:ext uri="{BB962C8B-B14F-4D97-AF65-F5344CB8AC3E}">
        <p14:creationId xmlns:p14="http://schemas.microsoft.com/office/powerpoint/2010/main" val="2543550135"/>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grpSp>
        <p:nvGrpSpPr>
          <p:cNvPr id="182" name="Group 181">
            <a:extLst>
              <a:ext uri="{FF2B5EF4-FFF2-40B4-BE49-F238E27FC236}">
                <a16:creationId xmlns:a16="http://schemas.microsoft.com/office/drawing/2014/main" xmlns="" id="{7B7EFD05-5F12-420E-8AEF-74D5EF9D58B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9" y="228600"/>
            <a:ext cx="2851523" cy="6638625"/>
            <a:chOff x="2487613" y="285750"/>
            <a:chExt cx="2428875" cy="5654676"/>
          </a:xfrm>
        </p:grpSpPr>
        <p:sp>
          <p:nvSpPr>
            <p:cNvPr id="14" name="Freeform 11">
              <a:extLst>
                <a:ext uri="{FF2B5EF4-FFF2-40B4-BE49-F238E27FC236}">
                  <a16:creationId xmlns:a16="http://schemas.microsoft.com/office/drawing/2014/main" xmlns="" id="{6B6786B7-9BA0-488B-8C6B-1C5BB4E2A5A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5" name="Freeform 12">
              <a:extLst>
                <a:ext uri="{FF2B5EF4-FFF2-40B4-BE49-F238E27FC236}">
                  <a16:creationId xmlns:a16="http://schemas.microsoft.com/office/drawing/2014/main" xmlns="" id="{ACF6C842-D596-43D3-B584-5672E0D3313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6" name="Freeform 13">
              <a:extLst>
                <a:ext uri="{FF2B5EF4-FFF2-40B4-BE49-F238E27FC236}">
                  <a16:creationId xmlns:a16="http://schemas.microsoft.com/office/drawing/2014/main" xmlns="" id="{6DF84F3E-35FA-497B-B6FA-F453E82F325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7" name="Freeform 14">
              <a:extLst>
                <a:ext uri="{FF2B5EF4-FFF2-40B4-BE49-F238E27FC236}">
                  <a16:creationId xmlns:a16="http://schemas.microsoft.com/office/drawing/2014/main" xmlns="" id="{2846D7FA-E05C-448E-B156-F77C205A14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8" name="Freeform 15">
              <a:extLst>
                <a:ext uri="{FF2B5EF4-FFF2-40B4-BE49-F238E27FC236}">
                  <a16:creationId xmlns:a16="http://schemas.microsoft.com/office/drawing/2014/main" xmlns="" id="{E269AD3A-E6B6-4322-A013-276CBC1B084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9" name="Freeform 16">
              <a:extLst>
                <a:ext uri="{FF2B5EF4-FFF2-40B4-BE49-F238E27FC236}">
                  <a16:creationId xmlns:a16="http://schemas.microsoft.com/office/drawing/2014/main" xmlns="" id="{CEFB9F00-6239-4BF6-B439-D16231B240A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0" name="Freeform 17">
              <a:extLst>
                <a:ext uri="{FF2B5EF4-FFF2-40B4-BE49-F238E27FC236}">
                  <a16:creationId xmlns:a16="http://schemas.microsoft.com/office/drawing/2014/main" xmlns="" id="{74D1DDDB-FC85-40C5-9225-06312C4515F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1" name="Freeform 18">
              <a:extLst>
                <a:ext uri="{FF2B5EF4-FFF2-40B4-BE49-F238E27FC236}">
                  <a16:creationId xmlns:a16="http://schemas.microsoft.com/office/drawing/2014/main" xmlns="" id="{E9217709-40C1-4F4A-AB69-8A693608ABA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2" name="Freeform 19">
              <a:extLst>
                <a:ext uri="{FF2B5EF4-FFF2-40B4-BE49-F238E27FC236}">
                  <a16:creationId xmlns:a16="http://schemas.microsoft.com/office/drawing/2014/main" xmlns="" id="{ACCD26D6-BC97-43F5-B803-5838985FCC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3" name="Freeform 20">
              <a:extLst>
                <a:ext uri="{FF2B5EF4-FFF2-40B4-BE49-F238E27FC236}">
                  <a16:creationId xmlns:a16="http://schemas.microsoft.com/office/drawing/2014/main" xmlns="" id="{8136022F-2988-42E2-90E1-617D189FF18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83" name="Freeform 21">
              <a:extLst>
                <a:ext uri="{FF2B5EF4-FFF2-40B4-BE49-F238E27FC236}">
                  <a16:creationId xmlns:a16="http://schemas.microsoft.com/office/drawing/2014/main" xmlns="" id="{03859925-85FA-4D69-A0AB-6F827E3B5CB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84" name="Freeform 22">
              <a:extLst>
                <a:ext uri="{FF2B5EF4-FFF2-40B4-BE49-F238E27FC236}">
                  <a16:creationId xmlns:a16="http://schemas.microsoft.com/office/drawing/2014/main" xmlns="" id="{BAE65FC7-970A-4DCC-9FB4-CF0F7496A9E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85" name="Group 184">
            <a:extLst>
              <a:ext uri="{FF2B5EF4-FFF2-40B4-BE49-F238E27FC236}">
                <a16:creationId xmlns:a16="http://schemas.microsoft.com/office/drawing/2014/main" xmlns="" id="{B64F33C7-E158-4057-87E7-6F42AA6D034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27224" y="157"/>
            <a:ext cx="2356675" cy="6853096"/>
            <a:chOff x="6627813" y="195610"/>
            <a:chExt cx="1952625" cy="5678141"/>
          </a:xfrm>
        </p:grpSpPr>
        <p:sp>
          <p:nvSpPr>
            <p:cNvPr id="28" name="Freeform 27">
              <a:extLst>
                <a:ext uri="{FF2B5EF4-FFF2-40B4-BE49-F238E27FC236}">
                  <a16:creationId xmlns:a16="http://schemas.microsoft.com/office/drawing/2014/main" xmlns="" id="{26714E66-FCC0-42F6-B127-0F91203BC52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9" name="Freeform 28">
              <a:extLst>
                <a:ext uri="{FF2B5EF4-FFF2-40B4-BE49-F238E27FC236}">
                  <a16:creationId xmlns:a16="http://schemas.microsoft.com/office/drawing/2014/main" xmlns="" id="{7E0BD3C9-F0D9-4A53-87DF-71D17D328D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0" name="Freeform 29">
              <a:extLst>
                <a:ext uri="{FF2B5EF4-FFF2-40B4-BE49-F238E27FC236}">
                  <a16:creationId xmlns:a16="http://schemas.microsoft.com/office/drawing/2014/main" xmlns="" id="{DFA9FE4C-FCED-4A9A-9E43-358EB75011E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1" name="Freeform 30">
              <a:extLst>
                <a:ext uri="{FF2B5EF4-FFF2-40B4-BE49-F238E27FC236}">
                  <a16:creationId xmlns:a16="http://schemas.microsoft.com/office/drawing/2014/main" xmlns="" id="{E5D5BB28-15EC-4D32-9C05-C2206AF9E28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2" name="Freeform 31">
              <a:extLst>
                <a:ext uri="{FF2B5EF4-FFF2-40B4-BE49-F238E27FC236}">
                  <a16:creationId xmlns:a16="http://schemas.microsoft.com/office/drawing/2014/main" xmlns="" id="{06210E9D-4080-4566-B32A-3A8BE356F89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3" name="Freeform 32">
              <a:extLst>
                <a:ext uri="{FF2B5EF4-FFF2-40B4-BE49-F238E27FC236}">
                  <a16:creationId xmlns:a16="http://schemas.microsoft.com/office/drawing/2014/main" xmlns="" id="{894D3505-0982-40B2-8131-1B6BFF2736C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4" name="Freeform 33">
              <a:extLst>
                <a:ext uri="{FF2B5EF4-FFF2-40B4-BE49-F238E27FC236}">
                  <a16:creationId xmlns:a16="http://schemas.microsoft.com/office/drawing/2014/main" xmlns="" id="{11598CAB-0965-48D6-999C-91450C50DEB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5" name="Freeform 34">
              <a:extLst>
                <a:ext uri="{FF2B5EF4-FFF2-40B4-BE49-F238E27FC236}">
                  <a16:creationId xmlns:a16="http://schemas.microsoft.com/office/drawing/2014/main" xmlns="" id="{29E94126-468A-4060-BCBC-DC3806A46F9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6" name="Freeform 35">
              <a:extLst>
                <a:ext uri="{FF2B5EF4-FFF2-40B4-BE49-F238E27FC236}">
                  <a16:creationId xmlns:a16="http://schemas.microsoft.com/office/drawing/2014/main" xmlns="" id="{438F3422-C112-405B-B955-7B169072142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7" name="Freeform 36">
              <a:extLst>
                <a:ext uri="{FF2B5EF4-FFF2-40B4-BE49-F238E27FC236}">
                  <a16:creationId xmlns:a16="http://schemas.microsoft.com/office/drawing/2014/main" xmlns="" id="{C99C65FC-23C1-4B1D-A385-29B46619D20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86" name="Freeform 37">
              <a:extLst>
                <a:ext uri="{FF2B5EF4-FFF2-40B4-BE49-F238E27FC236}">
                  <a16:creationId xmlns:a16="http://schemas.microsoft.com/office/drawing/2014/main" xmlns="" id="{53D192C3-5E79-4B85-98D0-8F6C681CDC1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87" name="Freeform 38">
              <a:extLst>
                <a:ext uri="{FF2B5EF4-FFF2-40B4-BE49-F238E27FC236}">
                  <a16:creationId xmlns:a16="http://schemas.microsoft.com/office/drawing/2014/main" xmlns="" id="{8709C0CF-D42A-4EE0-9C30-B0B72C69AD4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88" name="Rectangle 187">
            <a:extLst>
              <a:ext uri="{FF2B5EF4-FFF2-40B4-BE49-F238E27FC236}">
                <a16:creationId xmlns:a16="http://schemas.microsoft.com/office/drawing/2014/main" xmlns="" id="{B8FE8EF1-7AF2-4864-A8DE-7EE3481DA1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89" name="Freeform 11">
            <a:extLst>
              <a:ext uri="{FF2B5EF4-FFF2-40B4-BE49-F238E27FC236}">
                <a16:creationId xmlns:a16="http://schemas.microsoft.com/office/drawing/2014/main" xmlns="" id="{5B3CCFC9-E82D-444E-9621-FE5F95E679E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2" name="Title 1">
            <a:extLst>
              <a:ext uri="{FF2B5EF4-FFF2-40B4-BE49-F238E27FC236}">
                <a16:creationId xmlns:a16="http://schemas.microsoft.com/office/drawing/2014/main" xmlns="" id="{9A107F99-CE34-E9C5-486E-FD52BB53C696}"/>
              </a:ext>
            </a:extLst>
          </p:cNvPr>
          <p:cNvSpPr>
            <a:spLocks noGrp="1"/>
          </p:cNvSpPr>
          <p:nvPr>
            <p:ph type="title"/>
          </p:nvPr>
        </p:nvSpPr>
        <p:spPr>
          <a:xfrm>
            <a:off x="1592996" y="693382"/>
            <a:ext cx="2521804" cy="2412070"/>
          </a:xfrm>
        </p:spPr>
        <p:txBody>
          <a:bodyPr vert="horz" lIns="91440" tIns="45720" rIns="91440" bIns="45720" rtlCol="0" anchor="t">
            <a:normAutofit fontScale="90000"/>
          </a:bodyPr>
          <a:lstStyle/>
          <a:p>
            <a:r>
              <a:rPr lang="en-US" sz="3200"/>
              <a:t>Closing the Gap Between MCUs and MPUs</a:t>
            </a:r>
          </a:p>
        </p:txBody>
      </p:sp>
      <p:sp>
        <p:nvSpPr>
          <p:cNvPr id="4" name="Text Placeholder 3">
            <a:extLst>
              <a:ext uri="{FF2B5EF4-FFF2-40B4-BE49-F238E27FC236}">
                <a16:creationId xmlns:a16="http://schemas.microsoft.com/office/drawing/2014/main" xmlns="" id="{51983C20-B5FF-4E71-B50E-5704B01E5703}"/>
              </a:ext>
            </a:extLst>
          </p:cNvPr>
          <p:cNvSpPr>
            <a:spLocks noGrp="1"/>
          </p:cNvSpPr>
          <p:nvPr>
            <p:ph type="body" sz="half" idx="2"/>
          </p:nvPr>
        </p:nvSpPr>
        <p:spPr>
          <a:xfrm>
            <a:off x="4700016" y="901200"/>
            <a:ext cx="6804596" cy="3500532"/>
          </a:xfrm>
        </p:spPr>
        <p:txBody>
          <a:bodyPr vert="horz" lIns="91440" tIns="45720" rIns="91440" bIns="45720" rtlCol="0" anchor="t">
            <a:normAutofit/>
          </a:bodyPr>
          <a:lstStyle/>
          <a:p>
            <a:pPr marL="285750" indent="-285750">
              <a:buFont typeface="Wingdings 3" charset="2"/>
              <a:buChar char=""/>
            </a:pPr>
            <a:r>
              <a:rPr lang="en-US" sz="1600"/>
              <a:t>The new class of crossover MCUs integrates </a:t>
            </a:r>
          </a:p>
          <a:p>
            <a:pPr marL="742950" lvl="1" indent="-285750">
              <a:buFont typeface="Wingdings 3" charset="2"/>
              <a:buChar char=""/>
            </a:pPr>
            <a:r>
              <a:rPr lang="en-US" sz="1600"/>
              <a:t>A high-performance </a:t>
            </a:r>
            <a:r>
              <a:rPr lang="en-US" sz="1600" b="1"/>
              <a:t>Arm Cortex-M55</a:t>
            </a:r>
            <a:r>
              <a:rPr lang="en-US" sz="1600"/>
              <a:t> </a:t>
            </a:r>
          </a:p>
          <a:p>
            <a:pPr marL="742950" lvl="1" indent="-285750">
              <a:buFont typeface="Wingdings 3" charset="2"/>
              <a:buChar char=""/>
            </a:pPr>
            <a:r>
              <a:rPr lang="en-US" sz="1600"/>
              <a:t>A dedicated </a:t>
            </a:r>
            <a:r>
              <a:rPr lang="en-US" sz="1600" b="1"/>
              <a:t>Neural-ART Accelerator (1 GHz, 600 GOPS)</a:t>
            </a:r>
          </a:p>
          <a:p>
            <a:pPr marL="742950" lvl="1" indent="-285750">
              <a:buFont typeface="Wingdings 3" charset="2"/>
              <a:buChar char=""/>
            </a:pPr>
            <a:r>
              <a:rPr lang="en-US" sz="1600"/>
              <a:t>A modern </a:t>
            </a:r>
            <a:r>
              <a:rPr lang="en-US" sz="1600" b="1"/>
              <a:t>Flash-less architecture</a:t>
            </a:r>
            <a:r>
              <a:rPr lang="en-US" sz="1600"/>
              <a:t> with </a:t>
            </a:r>
            <a:r>
              <a:rPr lang="en-US" sz="1600" b="1"/>
              <a:t>4.2 MB SRAM</a:t>
            </a:r>
          </a:p>
          <a:p>
            <a:pPr marL="742950" lvl="1" indent="-285750">
              <a:buFont typeface="Wingdings 3" charset="2"/>
              <a:buChar char=""/>
            </a:pPr>
            <a:r>
              <a:rPr lang="en-US" sz="1600"/>
              <a:t>Advanced </a:t>
            </a:r>
            <a:r>
              <a:rPr lang="en-US" sz="1600" b="1"/>
              <a:t>vision, audio, and graphics accelerators</a:t>
            </a:r>
            <a:endParaRPr lang="en-US" sz="1600"/>
          </a:p>
        </p:txBody>
      </p:sp>
      <p:pic>
        <p:nvPicPr>
          <p:cNvPr id="8" name="Content Placeholder 7" descr="A group of electronic components&#10;&#10;AI-generated content may be incorrect.">
            <a:extLst>
              <a:ext uri="{FF2B5EF4-FFF2-40B4-BE49-F238E27FC236}">
                <a16:creationId xmlns:a16="http://schemas.microsoft.com/office/drawing/2014/main" xmlns="" id="{75766763-2B64-8F1F-667D-AD5F0DB38B46}"/>
              </a:ext>
            </a:extLst>
          </p:cNvPr>
          <p:cNvPicPr>
            <a:picLocks noGrp="1" noChangeAspect="1"/>
          </p:cNvPicPr>
          <p:nvPr>
            <p:ph idx="1"/>
          </p:nvPr>
        </p:nvPicPr>
        <p:blipFill>
          <a:blip r:embed="rId2"/>
          <a:stretch>
            <a:fillRect/>
          </a:stretch>
        </p:blipFill>
        <p:spPr>
          <a:xfrm>
            <a:off x="1630319" y="3109903"/>
            <a:ext cx="9580528" cy="3505366"/>
          </a:xfrm>
          <a:prstGeom prst="rect">
            <a:avLst/>
          </a:prstGeom>
        </p:spPr>
      </p:pic>
    </p:spTree>
    <p:extLst>
      <p:ext uri="{BB962C8B-B14F-4D97-AF65-F5344CB8AC3E}">
        <p14:creationId xmlns:p14="http://schemas.microsoft.com/office/powerpoint/2010/main" val="4010333465"/>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9170F3-18FC-00CA-217E-1A991773F98E}"/>
              </a:ext>
            </a:extLst>
          </p:cNvPr>
          <p:cNvSpPr>
            <a:spLocks noGrp="1"/>
          </p:cNvSpPr>
          <p:nvPr>
            <p:ph type="title"/>
          </p:nvPr>
        </p:nvSpPr>
        <p:spPr>
          <a:xfrm>
            <a:off x="1687669" y="635655"/>
            <a:ext cx="4137059" cy="1500254"/>
          </a:xfrm>
        </p:spPr>
        <p:txBody>
          <a:bodyPr>
            <a:normAutofit fontScale="90000"/>
          </a:bodyPr>
          <a:lstStyle/>
          <a:p>
            <a:r>
              <a:rPr lang="en-US" sz="3200"/>
              <a:t>Hardware Specifications:</a:t>
            </a:r>
            <a:br>
              <a:rPr lang="en-US" sz="3200"/>
            </a:br>
            <a:r>
              <a:rPr lang="en-US" sz="3200"/>
              <a:t>NUCLEO-N657X0-Q</a:t>
            </a:r>
          </a:p>
        </p:txBody>
      </p:sp>
      <p:sp>
        <p:nvSpPr>
          <p:cNvPr id="9" name="Content Placeholder 8">
            <a:extLst>
              <a:ext uri="{FF2B5EF4-FFF2-40B4-BE49-F238E27FC236}">
                <a16:creationId xmlns:a16="http://schemas.microsoft.com/office/drawing/2014/main" xmlns="" id="{58A1ACA9-33E1-7BFF-7D70-D6446CE118F9}"/>
              </a:ext>
            </a:extLst>
          </p:cNvPr>
          <p:cNvSpPr>
            <a:spLocks noGrp="1"/>
          </p:cNvSpPr>
          <p:nvPr>
            <p:ph idx="1"/>
          </p:nvPr>
        </p:nvSpPr>
        <p:spPr>
          <a:xfrm>
            <a:off x="1683956" y="2133600"/>
            <a:ext cx="4140772" cy="3777622"/>
          </a:xfrm>
        </p:spPr>
        <p:txBody>
          <a:bodyPr vert="horz" lIns="91440" tIns="45720" rIns="91440" bIns="45720" rtlCol="0" anchor="t">
            <a:normAutofit/>
          </a:bodyPr>
          <a:lstStyle/>
          <a:p>
            <a:r>
              <a:rPr lang="en-US" sz="1600">
                <a:solidFill>
                  <a:srgbClr val="000000"/>
                </a:solidFill>
              </a:rPr>
              <a:t>ARM-cortex-M55 running at 800 MHz with Helium Vector Extensions</a:t>
            </a:r>
          </a:p>
          <a:p>
            <a:r>
              <a:rPr lang="en-US" sz="1600">
                <a:solidFill>
                  <a:srgbClr val="000000"/>
                </a:solidFill>
              </a:rPr>
              <a:t>Integrated Ethernet, USB type C, &amp; MIPI/ Parallel camera interfaces </a:t>
            </a:r>
          </a:p>
          <a:p>
            <a:r>
              <a:rPr lang="en-US" sz="1600">
                <a:solidFill>
                  <a:srgbClr val="000000"/>
                </a:solidFill>
              </a:rPr>
              <a:t>High speed </a:t>
            </a:r>
            <a:r>
              <a:rPr lang="en-US" sz="1600" err="1">
                <a:solidFill>
                  <a:srgbClr val="000000"/>
                </a:solidFill>
              </a:rPr>
              <a:t>OctoSPI</a:t>
            </a:r>
            <a:r>
              <a:rPr lang="en-US" sz="1600">
                <a:solidFill>
                  <a:srgbClr val="000000"/>
                </a:solidFill>
              </a:rPr>
              <a:t> for connecting external flash &amp; RAM</a:t>
            </a:r>
          </a:p>
          <a:p>
            <a:pPr marL="0" indent="0">
              <a:buNone/>
            </a:pPr>
            <a:endParaRPr lang="en-US" sz="1600">
              <a:solidFill>
                <a:srgbClr val="000000"/>
              </a:solidFill>
            </a:endParaRPr>
          </a:p>
        </p:txBody>
      </p:sp>
      <p:pic>
        <p:nvPicPr>
          <p:cNvPr id="5" name="Content Placeholder 4" descr="A close-up of a circuit board&#10;&#10;AI-generated content may be incorrect.">
            <a:extLst>
              <a:ext uri="{FF2B5EF4-FFF2-40B4-BE49-F238E27FC236}">
                <a16:creationId xmlns:a16="http://schemas.microsoft.com/office/drawing/2014/main" xmlns="" id="{920A7D26-F128-ED24-40A8-6ECD56D98985}"/>
              </a:ext>
            </a:extLst>
          </p:cNvPr>
          <p:cNvPicPr>
            <a:picLocks noChangeAspect="1"/>
          </p:cNvPicPr>
          <p:nvPr/>
        </p:nvPicPr>
        <p:blipFill>
          <a:blip r:embed="rId2"/>
          <a:srcRect l="7668" r="19093"/>
          <a:stretch>
            <a:fillRect/>
          </a:stretch>
        </p:blipFill>
        <p:spPr>
          <a:xfrm>
            <a:off x="6091916" y="645106"/>
            <a:ext cx="5451627" cy="5247747"/>
          </a:xfrm>
          <a:prstGeom prst="rect">
            <a:avLst/>
          </a:prstGeom>
        </p:spPr>
      </p:pic>
    </p:spTree>
    <p:extLst>
      <p:ext uri="{BB962C8B-B14F-4D97-AF65-F5344CB8AC3E}">
        <p14:creationId xmlns:p14="http://schemas.microsoft.com/office/powerpoint/2010/main" val="150310250"/>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3B6722D-F623-6670-CE89-513FDA8E9AB4}"/>
              </a:ext>
            </a:extLst>
          </p:cNvPr>
          <p:cNvSpPr>
            <a:spLocks noGrp="1"/>
          </p:cNvSpPr>
          <p:nvPr>
            <p:ph type="title"/>
          </p:nvPr>
        </p:nvSpPr>
        <p:spPr/>
        <p:txBody>
          <a:bodyPr>
            <a:normAutofit/>
          </a:bodyPr>
          <a:lstStyle/>
          <a:p>
            <a:r>
              <a:rPr lang="en-US"/>
              <a:t>Why NPUs for Drone Vision System?</a:t>
            </a:r>
            <a:br>
              <a:rPr lang="en-US"/>
            </a:br>
            <a:endParaRPr lang="en-US"/>
          </a:p>
        </p:txBody>
      </p:sp>
      <p:sp>
        <p:nvSpPr>
          <p:cNvPr id="3" name="Content Placeholder 2">
            <a:extLst>
              <a:ext uri="{FF2B5EF4-FFF2-40B4-BE49-F238E27FC236}">
                <a16:creationId xmlns:a16="http://schemas.microsoft.com/office/drawing/2014/main" xmlns="" id="{C892341C-4106-3C19-6048-9ABA06CEAE1E}"/>
              </a:ext>
            </a:extLst>
          </p:cNvPr>
          <p:cNvSpPr>
            <a:spLocks noGrp="1"/>
          </p:cNvSpPr>
          <p:nvPr>
            <p:ph idx="1"/>
          </p:nvPr>
        </p:nvSpPr>
        <p:spPr/>
        <p:txBody>
          <a:bodyPr vert="horz" lIns="91440" tIns="45720" rIns="91440" bIns="45720" rtlCol="0" anchor="t">
            <a:normAutofit/>
          </a:bodyPr>
          <a:lstStyle/>
          <a:p>
            <a:r>
              <a:rPr lang="en-US"/>
              <a:t>Neural Art Accelerator functions as a systolic array, executing roughly </a:t>
            </a:r>
            <a:r>
              <a:rPr lang="en-US" b="1"/>
              <a:t>300 MACs per clock cycle.</a:t>
            </a:r>
          </a:p>
          <a:p>
            <a:r>
              <a:rPr lang="en-US"/>
              <a:t>Massive parallel MAC operations required by CNNs.</a:t>
            </a:r>
          </a:p>
          <a:p>
            <a:r>
              <a:rPr lang="en-US"/>
              <a:t>Approximately </a:t>
            </a:r>
            <a:r>
              <a:rPr lang="en-US" b="1"/>
              <a:t>600x </a:t>
            </a:r>
            <a:r>
              <a:rPr lang="en-US"/>
              <a:t>the inference performance then H7 micro-controllers.</a:t>
            </a:r>
          </a:p>
          <a:p>
            <a:r>
              <a:rPr lang="en-US"/>
              <a:t>Hard-wired logic consumes less power .</a:t>
            </a:r>
          </a:p>
          <a:p>
            <a:r>
              <a:rPr lang="en-US"/>
              <a:t>Approx power consumption </a:t>
            </a:r>
            <a:r>
              <a:rPr lang="en-US" b="1"/>
              <a:t>1 TOPS.</a:t>
            </a:r>
          </a:p>
        </p:txBody>
      </p:sp>
    </p:spTree>
    <p:extLst>
      <p:ext uri="{BB962C8B-B14F-4D97-AF65-F5344CB8AC3E}">
        <p14:creationId xmlns:p14="http://schemas.microsoft.com/office/powerpoint/2010/main" val="1481887150"/>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70901F-BB9A-81AE-36E4-70E861F27944}"/>
              </a:ext>
            </a:extLst>
          </p:cNvPr>
          <p:cNvSpPr>
            <a:spLocks noGrp="1"/>
          </p:cNvSpPr>
          <p:nvPr>
            <p:ph type="title"/>
          </p:nvPr>
        </p:nvSpPr>
        <p:spPr/>
        <p:txBody>
          <a:bodyPr>
            <a:normAutofit/>
          </a:bodyPr>
          <a:lstStyle/>
          <a:p>
            <a:r>
              <a:rPr lang="en-US"/>
              <a:t>AI Model Implementation on NPU Board  </a:t>
            </a:r>
          </a:p>
        </p:txBody>
      </p:sp>
      <p:pic>
        <p:nvPicPr>
          <p:cNvPr id="4" name="Content Placeholder 3">
            <a:extLst>
              <a:ext uri="{FF2B5EF4-FFF2-40B4-BE49-F238E27FC236}">
                <a16:creationId xmlns:a16="http://schemas.microsoft.com/office/drawing/2014/main" xmlns="" id="{A1A79142-ACFA-B064-956B-0460F09D8515}"/>
              </a:ext>
            </a:extLst>
          </p:cNvPr>
          <p:cNvPicPr>
            <a:picLocks noGrp="1" noChangeAspect="1"/>
          </p:cNvPicPr>
          <p:nvPr>
            <p:ph idx="1"/>
          </p:nvPr>
        </p:nvPicPr>
        <p:blipFill>
          <a:blip r:embed="rId2"/>
          <a:stretch>
            <a:fillRect/>
          </a:stretch>
        </p:blipFill>
        <p:spPr>
          <a:xfrm>
            <a:off x="2589212" y="2254577"/>
            <a:ext cx="8915400" cy="3535668"/>
          </a:xfrm>
          <a:prstGeom prst="rect">
            <a:avLst/>
          </a:prstGeom>
        </p:spPr>
      </p:pic>
    </p:spTree>
    <p:extLst>
      <p:ext uri="{BB962C8B-B14F-4D97-AF65-F5344CB8AC3E}">
        <p14:creationId xmlns:p14="http://schemas.microsoft.com/office/powerpoint/2010/main" val="2120213772"/>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9EF17D-84FB-31AC-56A5-662A91A24129}"/>
              </a:ext>
            </a:extLst>
          </p:cNvPr>
          <p:cNvSpPr>
            <a:spLocks noGrp="1"/>
          </p:cNvSpPr>
          <p:nvPr>
            <p:ph type="title"/>
          </p:nvPr>
        </p:nvSpPr>
        <p:spPr/>
        <p:txBody>
          <a:bodyPr/>
          <a:lstStyle/>
          <a:p>
            <a:r>
              <a:rPr lang="en-US"/>
              <a:t>X-CUBE-AI &amp; Model Processing </a:t>
            </a:r>
          </a:p>
        </p:txBody>
      </p:sp>
      <p:sp>
        <p:nvSpPr>
          <p:cNvPr id="3" name="Content Placeholder 2">
            <a:extLst>
              <a:ext uri="{FF2B5EF4-FFF2-40B4-BE49-F238E27FC236}">
                <a16:creationId xmlns:a16="http://schemas.microsoft.com/office/drawing/2014/main" xmlns="" id="{3B913E04-10EA-C17E-AC34-9B8EDA2278E4}"/>
              </a:ext>
            </a:extLst>
          </p:cNvPr>
          <p:cNvSpPr>
            <a:spLocks noGrp="1"/>
          </p:cNvSpPr>
          <p:nvPr>
            <p:ph idx="1"/>
          </p:nvPr>
        </p:nvSpPr>
        <p:spPr>
          <a:xfrm>
            <a:off x="2589212" y="1730829"/>
            <a:ext cx="8915400" cy="4180393"/>
          </a:xfrm>
        </p:spPr>
        <p:txBody>
          <a:bodyPr vert="horz" lIns="91440" tIns="45720" rIns="91440" bIns="45720" rtlCol="0" anchor="t">
            <a:normAutofit/>
          </a:bodyPr>
          <a:lstStyle/>
          <a:p>
            <a:pPr>
              <a:buFont typeface="Wingdings" charset="2"/>
              <a:buChar char="v"/>
            </a:pPr>
            <a:r>
              <a:rPr lang="en-US" b="1"/>
              <a:t>Graph Analysis</a:t>
            </a:r>
          </a:p>
          <a:p>
            <a:pPr lvl="1">
              <a:buFont typeface="Wingdings" charset="2"/>
              <a:buChar char="Ø"/>
            </a:pPr>
            <a:r>
              <a:rPr lang="en-US">
                <a:ea typeface="+mn-lt"/>
                <a:cs typeface="+mn-lt"/>
              </a:rPr>
              <a:t>Validates that all layers used in the model are supported by the Neural-ART accelerator or mapped efficiently to the Cortex-M55 </a:t>
            </a:r>
          </a:p>
          <a:p>
            <a:pPr>
              <a:buFont typeface="Wingdings" charset="2"/>
              <a:buChar char="v"/>
            </a:pPr>
            <a:r>
              <a:rPr lang="en-US" b="1"/>
              <a:t>Operator Fusion </a:t>
            </a:r>
          </a:p>
          <a:p>
            <a:pPr lvl="1">
              <a:buFont typeface="Wingdings" charset="2"/>
              <a:buChar char="Ø"/>
            </a:pPr>
            <a:r>
              <a:rPr lang="en-US">
                <a:ea typeface="+mn-lt"/>
                <a:cs typeface="+mn-lt"/>
              </a:rPr>
              <a:t>Combines sequences such as Conv + BatchNorm + ReLU to reduce intermediate memory transfers and improve latency </a:t>
            </a:r>
          </a:p>
          <a:p>
            <a:pPr>
              <a:buFont typeface="Wingdings" charset="2"/>
              <a:buChar char="v"/>
            </a:pPr>
            <a:r>
              <a:rPr lang="en-US" b="1"/>
              <a:t>Memory Allocation</a:t>
            </a:r>
          </a:p>
          <a:p>
            <a:pPr lvl="1">
              <a:buFont typeface="Wingdings" charset="2"/>
              <a:buChar char="Ø"/>
            </a:pPr>
            <a:r>
              <a:rPr lang="en-US">
                <a:ea typeface="+mn-lt"/>
                <a:cs typeface="+mn-lt"/>
              </a:rPr>
              <a:t>Places large model weights in external Flash (XSPI) while keeping activation buffers in high-speed AXI-SRAM for maximum throughput </a:t>
            </a:r>
            <a:br>
              <a:rPr lang="en-US">
                <a:ea typeface="+mn-lt"/>
                <a:cs typeface="+mn-lt"/>
              </a:rPr>
            </a:br>
            <a:endParaRPr lang="en-US">
              <a:ea typeface="+mn-lt"/>
              <a:cs typeface="+mn-lt"/>
            </a:endParaRPr>
          </a:p>
        </p:txBody>
      </p:sp>
    </p:spTree>
    <p:extLst>
      <p:ext uri="{BB962C8B-B14F-4D97-AF65-F5344CB8AC3E}">
        <p14:creationId xmlns:p14="http://schemas.microsoft.com/office/powerpoint/2010/main" val="715962749"/>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xmlns="" id="{7B7EFD05-5F12-420E-8AEF-74D5EF9D58B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9" y="228600"/>
            <a:ext cx="2851523" cy="6638625"/>
            <a:chOff x="2487613" y="285750"/>
            <a:chExt cx="2428875" cy="5654676"/>
          </a:xfrm>
        </p:grpSpPr>
        <p:sp>
          <p:nvSpPr>
            <p:cNvPr id="13" name="Freeform 11">
              <a:extLst>
                <a:ext uri="{FF2B5EF4-FFF2-40B4-BE49-F238E27FC236}">
                  <a16:creationId xmlns:a16="http://schemas.microsoft.com/office/drawing/2014/main" xmlns="" id="{6B6786B7-9BA0-488B-8C6B-1C5BB4E2A5A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4" name="Freeform 12">
              <a:extLst>
                <a:ext uri="{FF2B5EF4-FFF2-40B4-BE49-F238E27FC236}">
                  <a16:creationId xmlns:a16="http://schemas.microsoft.com/office/drawing/2014/main" xmlns="" id="{ACF6C842-D596-43D3-B584-5672E0D3313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5" name="Freeform 13">
              <a:extLst>
                <a:ext uri="{FF2B5EF4-FFF2-40B4-BE49-F238E27FC236}">
                  <a16:creationId xmlns:a16="http://schemas.microsoft.com/office/drawing/2014/main" xmlns="" id="{6DF84F3E-35FA-497B-B6FA-F453E82F325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6" name="Freeform 14">
              <a:extLst>
                <a:ext uri="{FF2B5EF4-FFF2-40B4-BE49-F238E27FC236}">
                  <a16:creationId xmlns:a16="http://schemas.microsoft.com/office/drawing/2014/main" xmlns="" id="{2846D7FA-E05C-448E-B156-F77C205A14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7" name="Freeform 15">
              <a:extLst>
                <a:ext uri="{FF2B5EF4-FFF2-40B4-BE49-F238E27FC236}">
                  <a16:creationId xmlns:a16="http://schemas.microsoft.com/office/drawing/2014/main" xmlns="" id="{E269AD3A-E6B6-4322-A013-276CBC1B084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8" name="Freeform 16">
              <a:extLst>
                <a:ext uri="{FF2B5EF4-FFF2-40B4-BE49-F238E27FC236}">
                  <a16:creationId xmlns:a16="http://schemas.microsoft.com/office/drawing/2014/main" xmlns="" id="{CEFB9F00-6239-4BF6-B439-D16231B240A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9" name="Freeform 17">
              <a:extLst>
                <a:ext uri="{FF2B5EF4-FFF2-40B4-BE49-F238E27FC236}">
                  <a16:creationId xmlns:a16="http://schemas.microsoft.com/office/drawing/2014/main" xmlns="" id="{74D1DDDB-FC85-40C5-9225-06312C4515F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0" name="Freeform 18">
              <a:extLst>
                <a:ext uri="{FF2B5EF4-FFF2-40B4-BE49-F238E27FC236}">
                  <a16:creationId xmlns:a16="http://schemas.microsoft.com/office/drawing/2014/main" xmlns="" id="{E9217709-40C1-4F4A-AB69-8A693608ABA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1" name="Freeform 19">
              <a:extLst>
                <a:ext uri="{FF2B5EF4-FFF2-40B4-BE49-F238E27FC236}">
                  <a16:creationId xmlns:a16="http://schemas.microsoft.com/office/drawing/2014/main" xmlns="" id="{ACCD26D6-BC97-43F5-B803-5838985FCC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2" name="Freeform 20">
              <a:extLst>
                <a:ext uri="{FF2B5EF4-FFF2-40B4-BE49-F238E27FC236}">
                  <a16:creationId xmlns:a16="http://schemas.microsoft.com/office/drawing/2014/main" xmlns="" id="{8136022F-2988-42E2-90E1-617D189FF18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3" name="Freeform 21">
              <a:extLst>
                <a:ext uri="{FF2B5EF4-FFF2-40B4-BE49-F238E27FC236}">
                  <a16:creationId xmlns:a16="http://schemas.microsoft.com/office/drawing/2014/main" xmlns="" id="{03859925-85FA-4D69-A0AB-6F827E3B5CB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62" name="Freeform 22">
              <a:extLst>
                <a:ext uri="{FF2B5EF4-FFF2-40B4-BE49-F238E27FC236}">
                  <a16:creationId xmlns:a16="http://schemas.microsoft.com/office/drawing/2014/main" xmlns="" id="{BAE65FC7-970A-4DCC-9FB4-CF0F7496A9E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63" name="Group 62">
            <a:extLst>
              <a:ext uri="{FF2B5EF4-FFF2-40B4-BE49-F238E27FC236}">
                <a16:creationId xmlns:a16="http://schemas.microsoft.com/office/drawing/2014/main" xmlns="" id="{B64F33C7-E158-4057-87E7-6F42AA6D034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27224" y="157"/>
            <a:ext cx="2356675" cy="6853096"/>
            <a:chOff x="6627813" y="195610"/>
            <a:chExt cx="1952625" cy="5678141"/>
          </a:xfrm>
        </p:grpSpPr>
        <p:sp>
          <p:nvSpPr>
            <p:cNvPr id="27" name="Freeform 27">
              <a:extLst>
                <a:ext uri="{FF2B5EF4-FFF2-40B4-BE49-F238E27FC236}">
                  <a16:creationId xmlns:a16="http://schemas.microsoft.com/office/drawing/2014/main" xmlns="" id="{26714E66-FCC0-42F6-B127-0F91203BC52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8" name="Freeform 28">
              <a:extLst>
                <a:ext uri="{FF2B5EF4-FFF2-40B4-BE49-F238E27FC236}">
                  <a16:creationId xmlns:a16="http://schemas.microsoft.com/office/drawing/2014/main" xmlns="" id="{7E0BD3C9-F0D9-4A53-87DF-71D17D328D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9" name="Freeform 29">
              <a:extLst>
                <a:ext uri="{FF2B5EF4-FFF2-40B4-BE49-F238E27FC236}">
                  <a16:creationId xmlns:a16="http://schemas.microsoft.com/office/drawing/2014/main" xmlns="" id="{DFA9FE4C-FCED-4A9A-9E43-358EB75011E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0" name="Freeform 30">
              <a:extLst>
                <a:ext uri="{FF2B5EF4-FFF2-40B4-BE49-F238E27FC236}">
                  <a16:creationId xmlns:a16="http://schemas.microsoft.com/office/drawing/2014/main" xmlns="" id="{E5D5BB28-15EC-4D32-9C05-C2206AF9E28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1" name="Freeform 31">
              <a:extLst>
                <a:ext uri="{FF2B5EF4-FFF2-40B4-BE49-F238E27FC236}">
                  <a16:creationId xmlns:a16="http://schemas.microsoft.com/office/drawing/2014/main" xmlns="" id="{06210E9D-4080-4566-B32A-3A8BE356F89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2" name="Freeform 32">
              <a:extLst>
                <a:ext uri="{FF2B5EF4-FFF2-40B4-BE49-F238E27FC236}">
                  <a16:creationId xmlns:a16="http://schemas.microsoft.com/office/drawing/2014/main" xmlns="" id="{894D3505-0982-40B2-8131-1B6BFF2736C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3" name="Freeform 33">
              <a:extLst>
                <a:ext uri="{FF2B5EF4-FFF2-40B4-BE49-F238E27FC236}">
                  <a16:creationId xmlns:a16="http://schemas.microsoft.com/office/drawing/2014/main" xmlns="" id="{11598CAB-0965-48D6-999C-91450C50DEB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4" name="Freeform 34">
              <a:extLst>
                <a:ext uri="{FF2B5EF4-FFF2-40B4-BE49-F238E27FC236}">
                  <a16:creationId xmlns:a16="http://schemas.microsoft.com/office/drawing/2014/main" xmlns="" id="{29E94126-468A-4060-BCBC-DC3806A46F9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5" name="Freeform 35">
              <a:extLst>
                <a:ext uri="{FF2B5EF4-FFF2-40B4-BE49-F238E27FC236}">
                  <a16:creationId xmlns:a16="http://schemas.microsoft.com/office/drawing/2014/main" xmlns="" id="{438F3422-C112-405B-B955-7B169072142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6" name="Freeform 36">
              <a:extLst>
                <a:ext uri="{FF2B5EF4-FFF2-40B4-BE49-F238E27FC236}">
                  <a16:creationId xmlns:a16="http://schemas.microsoft.com/office/drawing/2014/main" xmlns="" id="{C99C65FC-23C1-4B1D-A385-29B46619D20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7" name="Freeform 37">
              <a:extLst>
                <a:ext uri="{FF2B5EF4-FFF2-40B4-BE49-F238E27FC236}">
                  <a16:creationId xmlns:a16="http://schemas.microsoft.com/office/drawing/2014/main" xmlns="" id="{53D192C3-5E79-4B85-98D0-8F6C681CDC1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4" name="Freeform 38">
              <a:extLst>
                <a:ext uri="{FF2B5EF4-FFF2-40B4-BE49-F238E27FC236}">
                  <a16:creationId xmlns:a16="http://schemas.microsoft.com/office/drawing/2014/main" xmlns="" id="{8709C0CF-D42A-4EE0-9C30-B0B72C69AD4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5" name="Rectangle 64">
            <a:extLst>
              <a:ext uri="{FF2B5EF4-FFF2-40B4-BE49-F238E27FC236}">
                <a16:creationId xmlns:a16="http://schemas.microsoft.com/office/drawing/2014/main" xmlns="" id="{B8FE8EF1-7AF2-4864-A8DE-7EE3481DA1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66" name="Freeform 11">
            <a:extLst>
              <a:ext uri="{FF2B5EF4-FFF2-40B4-BE49-F238E27FC236}">
                <a16:creationId xmlns:a16="http://schemas.microsoft.com/office/drawing/2014/main" xmlns="" id="{5B3CCFC9-E82D-444E-9621-FE5F95E679E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67" name="Rectangle 66">
            <a:extLst>
              <a:ext uri="{FF2B5EF4-FFF2-40B4-BE49-F238E27FC236}">
                <a16:creationId xmlns:a16="http://schemas.microsoft.com/office/drawing/2014/main" xmlns="" id="{584FD149-94B6-4257-AB5B-C478E6038F9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xmlns="" id="{1B3036F7-CBCF-ADB7-1979-BFED15CBE8EC}"/>
              </a:ext>
            </a:extLst>
          </p:cNvPr>
          <p:cNvSpPr>
            <a:spLocks noGrp="1"/>
          </p:cNvSpPr>
          <p:nvPr>
            <p:ph type="title"/>
          </p:nvPr>
        </p:nvSpPr>
        <p:spPr>
          <a:xfrm>
            <a:off x="649224" y="645106"/>
            <a:ext cx="5122652" cy="1259894"/>
          </a:xfrm>
        </p:spPr>
        <p:txBody>
          <a:bodyPr vert="horz" lIns="91440" tIns="45720" rIns="91440" bIns="45720" rtlCol="0" anchor="t">
            <a:normAutofit/>
          </a:bodyPr>
          <a:lstStyle/>
          <a:p>
            <a:r>
              <a:rPr lang="en-US">
                <a:solidFill>
                  <a:srgbClr val="5F83AC"/>
                </a:solidFill>
              </a:rPr>
              <a:t>Post Training Quantization (PTQ)</a:t>
            </a:r>
          </a:p>
        </p:txBody>
      </p:sp>
      <p:pic>
        <p:nvPicPr>
          <p:cNvPr id="72" name="Content Placeholder 71" descr="A diagram of a graph&#10;&#10;AI-generated content may be incorrect.">
            <a:extLst>
              <a:ext uri="{FF2B5EF4-FFF2-40B4-BE49-F238E27FC236}">
                <a16:creationId xmlns:a16="http://schemas.microsoft.com/office/drawing/2014/main" xmlns="" id="{3C33172C-D2E2-0B74-4AA7-C24E1AEB9B8F}"/>
              </a:ext>
            </a:extLst>
          </p:cNvPr>
          <p:cNvPicPr>
            <a:picLocks noGrp="1" noChangeAspect="1"/>
          </p:cNvPicPr>
          <p:nvPr>
            <p:ph sz="half" idx="1"/>
          </p:nvPr>
        </p:nvPicPr>
        <p:blipFill>
          <a:blip r:embed="rId2"/>
          <a:stretch>
            <a:fillRect/>
          </a:stretch>
        </p:blipFill>
        <p:spPr>
          <a:xfrm>
            <a:off x="6094412" y="960025"/>
            <a:ext cx="5931648" cy="3956004"/>
          </a:xfrm>
          <a:prstGeom prst="rect">
            <a:avLst/>
          </a:prstGeom>
        </p:spPr>
      </p:pic>
      <p:sp>
        <p:nvSpPr>
          <p:cNvPr id="68" name="Rectangle 67">
            <a:extLst>
              <a:ext uri="{FF2B5EF4-FFF2-40B4-BE49-F238E27FC236}">
                <a16:creationId xmlns:a16="http://schemas.microsoft.com/office/drawing/2014/main" xmlns="" id="{4743F4F4-276D-4A4D-930A-0530386F982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80" cy="6858000"/>
          </a:xfrm>
          <a:prstGeom prst="rect">
            <a:avLst/>
          </a:prstGeom>
          <a:solidFill>
            <a:srgbClr val="5F83AC"/>
          </a:solidFill>
          <a:ln>
            <a:noFill/>
          </a:ln>
          <a:effectLst/>
        </p:spPr>
        <p:style>
          <a:lnRef idx="1">
            <a:schemeClr val="accent1"/>
          </a:lnRef>
          <a:fillRef idx="3">
            <a:schemeClr val="accent1"/>
          </a:fillRef>
          <a:effectRef idx="2">
            <a:schemeClr val="accent1"/>
          </a:effectRef>
          <a:fontRef idx="minor">
            <a:schemeClr val="lt1"/>
          </a:fontRef>
        </p:style>
      </p:sp>
      <p:sp>
        <p:nvSpPr>
          <p:cNvPr id="6" name="Content Placeholder 5">
            <a:extLst>
              <a:ext uri="{FF2B5EF4-FFF2-40B4-BE49-F238E27FC236}">
                <a16:creationId xmlns:a16="http://schemas.microsoft.com/office/drawing/2014/main" xmlns="" id="{7D53385F-BD78-936C-C935-AE9620488817}"/>
              </a:ext>
            </a:extLst>
          </p:cNvPr>
          <p:cNvSpPr>
            <a:spLocks noGrp="1"/>
          </p:cNvSpPr>
          <p:nvPr>
            <p:ph sz="half" idx="2"/>
          </p:nvPr>
        </p:nvSpPr>
        <p:spPr>
          <a:xfrm>
            <a:off x="649225" y="2133600"/>
            <a:ext cx="5122652" cy="3759253"/>
          </a:xfrm>
        </p:spPr>
        <p:txBody>
          <a:bodyPr vert="horz" lIns="91440" tIns="45720" rIns="91440" bIns="45720" rtlCol="0" anchor="t">
            <a:normAutofit/>
          </a:bodyPr>
          <a:lstStyle/>
          <a:p>
            <a:pPr>
              <a:buClr>
                <a:srgbClr val="353535"/>
              </a:buClr>
            </a:pPr>
            <a:r>
              <a:rPr lang="en-US">
                <a:solidFill>
                  <a:srgbClr val="0E101A"/>
                </a:solidFill>
                <a:ea typeface="+mn-lt"/>
                <a:cs typeface="+mn-lt"/>
              </a:rPr>
              <a:t>NPU works only on INT8 operations, &amp; the CPU operates the FP32 data. </a:t>
            </a:r>
            <a:endParaRPr lang="en-US"/>
          </a:p>
          <a:p>
            <a:pPr>
              <a:buClr>
                <a:srgbClr val="353535"/>
              </a:buClr>
            </a:pPr>
            <a:r>
              <a:rPr lang="en-US">
                <a:solidFill>
                  <a:srgbClr val="0E101A"/>
                </a:solidFill>
                <a:ea typeface="+mn-lt"/>
                <a:cs typeface="+mn-lt"/>
              </a:rPr>
              <a:t>Creates a huge mismatch in accuracy &amp; also affects the latency. </a:t>
            </a:r>
            <a:endParaRPr lang="en-US"/>
          </a:p>
          <a:p>
            <a:pPr>
              <a:buClr>
                <a:srgbClr val="353535"/>
              </a:buClr>
            </a:pPr>
            <a:r>
              <a:rPr lang="en-US">
                <a:solidFill>
                  <a:srgbClr val="0E101A"/>
                </a:solidFill>
                <a:ea typeface="+mn-lt"/>
                <a:cs typeface="+mn-lt"/>
              </a:rPr>
              <a:t>Therefore, the Model is forced to PTQ, and the FP32 data-trained model is quantized to perform on INT8 data.</a:t>
            </a:r>
          </a:p>
          <a:p>
            <a:pPr>
              <a:buClr>
                <a:srgbClr val="7FD0ED"/>
              </a:buClr>
            </a:pPr>
            <a:endParaRPr lang="en-US"/>
          </a:p>
        </p:txBody>
      </p:sp>
      <p:sp>
        <p:nvSpPr>
          <p:cNvPr id="69" name="Freeform 10">
            <a:extLst>
              <a:ext uri="{FF2B5EF4-FFF2-40B4-BE49-F238E27FC236}">
                <a16:creationId xmlns:a16="http://schemas.microsoft.com/office/drawing/2014/main" xmlns="" id="{AA1386B8-14BD-4682-B537-BC9027D6ED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xmlns="" id="{B29FD5A8-2797-902C-02B8-FEEAFCC7F25F}"/>
              </a:ext>
            </a:extLst>
          </p:cNvPr>
          <p:cNvPicPr>
            <a:picLocks noChangeAspect="1"/>
          </p:cNvPicPr>
          <p:nvPr/>
        </p:nvPicPr>
        <p:blipFill>
          <a:blip r:embed="rId3"/>
          <a:stretch>
            <a:fillRect/>
          </a:stretch>
        </p:blipFill>
        <p:spPr>
          <a:xfrm>
            <a:off x="792773" y="4905742"/>
            <a:ext cx="11239500" cy="1266825"/>
          </a:xfrm>
          <a:prstGeom prst="rect">
            <a:avLst/>
          </a:prstGeom>
        </p:spPr>
      </p:pic>
    </p:spTree>
    <p:extLst>
      <p:ext uri="{BB962C8B-B14F-4D97-AF65-F5344CB8AC3E}">
        <p14:creationId xmlns:p14="http://schemas.microsoft.com/office/powerpoint/2010/main" val="1816286513"/>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79E912-BC47-5CEF-5DE2-60DB2941E6B6}"/>
              </a:ext>
            </a:extLst>
          </p:cNvPr>
          <p:cNvSpPr>
            <a:spLocks noGrp="1"/>
          </p:cNvSpPr>
          <p:nvPr>
            <p:ph type="title"/>
          </p:nvPr>
        </p:nvSpPr>
        <p:spPr/>
        <p:txBody>
          <a:bodyPr/>
          <a:lstStyle/>
          <a:p>
            <a:r>
              <a:rPr lang="en-US"/>
              <a:t>Solution: Quantize-Aware-Training</a:t>
            </a:r>
          </a:p>
        </p:txBody>
      </p:sp>
      <p:sp>
        <p:nvSpPr>
          <p:cNvPr id="3" name="Content Placeholder 2">
            <a:extLst>
              <a:ext uri="{FF2B5EF4-FFF2-40B4-BE49-F238E27FC236}">
                <a16:creationId xmlns:a16="http://schemas.microsoft.com/office/drawing/2014/main" xmlns="" id="{625F51AA-6C4F-26B8-F74B-C689BEC8DDEA}"/>
              </a:ext>
            </a:extLst>
          </p:cNvPr>
          <p:cNvSpPr>
            <a:spLocks noGrp="1"/>
          </p:cNvSpPr>
          <p:nvPr>
            <p:ph sz="half" idx="1"/>
          </p:nvPr>
        </p:nvSpPr>
        <p:spPr/>
        <p:txBody>
          <a:bodyPr vert="horz" lIns="91440" tIns="45720" rIns="91440" bIns="45720" rtlCol="0" anchor="t">
            <a:normAutofit/>
          </a:bodyPr>
          <a:lstStyle/>
          <a:p>
            <a:r>
              <a:rPr lang="en-US"/>
              <a:t>Simulation of the Quantization Noise during training.</a:t>
            </a:r>
          </a:p>
          <a:p>
            <a:r>
              <a:rPr lang="en-US"/>
              <a:t>Model learns to adjust weights caused by INT8 rounding.</a:t>
            </a:r>
          </a:p>
          <a:p>
            <a:r>
              <a:rPr lang="en-US"/>
              <a:t>Recovers nearly 100% of the accuracy lost by PTQ.</a:t>
            </a:r>
          </a:p>
          <a:p>
            <a:r>
              <a:rPr lang="en-US"/>
              <a:t>Produces a fully integer-compatible model that runs without CPU fallback.</a:t>
            </a:r>
          </a:p>
        </p:txBody>
      </p:sp>
      <p:pic>
        <p:nvPicPr>
          <p:cNvPr id="8" name="Content Placeholder 7">
            <a:extLst>
              <a:ext uri="{FF2B5EF4-FFF2-40B4-BE49-F238E27FC236}">
                <a16:creationId xmlns:a16="http://schemas.microsoft.com/office/drawing/2014/main" xmlns="" id="{7AE0F788-D94D-807C-1BF9-4D5541C2FB26}"/>
              </a:ext>
            </a:extLst>
          </p:cNvPr>
          <p:cNvPicPr>
            <a:picLocks noGrp="1" noChangeAspect="1"/>
          </p:cNvPicPr>
          <p:nvPr>
            <p:ph sz="half" idx="2"/>
          </p:nvPr>
        </p:nvPicPr>
        <p:blipFill>
          <a:blip r:embed="rId2"/>
          <a:stretch>
            <a:fillRect/>
          </a:stretch>
        </p:blipFill>
        <p:spPr>
          <a:xfrm>
            <a:off x="7190747" y="2135992"/>
            <a:ext cx="4313864" cy="3067488"/>
          </a:xfrm>
          <a:prstGeom prst="rect">
            <a:avLst/>
          </a:prstGeom>
        </p:spPr>
      </p:pic>
      <p:sp>
        <p:nvSpPr>
          <p:cNvPr id="9" name="TextBox 8">
            <a:extLst>
              <a:ext uri="{FF2B5EF4-FFF2-40B4-BE49-F238E27FC236}">
                <a16:creationId xmlns:a16="http://schemas.microsoft.com/office/drawing/2014/main" xmlns="" id="{8A2EF122-8D5E-8C0A-ED30-CFE9850C7B90}"/>
              </a:ext>
            </a:extLst>
          </p:cNvPr>
          <p:cNvSpPr txBox="1"/>
          <p:nvPr/>
        </p:nvSpPr>
        <p:spPr>
          <a:xfrm>
            <a:off x="2589913" y="6215753"/>
            <a:ext cx="1001488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https://developer.nvidia.com/blog/achieving-fp32-accuracy-for-int8-inference-using-quantization-aware-training-with-tensorrt/</a:t>
            </a:r>
          </a:p>
        </p:txBody>
      </p:sp>
    </p:spTree>
    <p:extLst>
      <p:ext uri="{BB962C8B-B14F-4D97-AF65-F5344CB8AC3E}">
        <p14:creationId xmlns:p14="http://schemas.microsoft.com/office/powerpoint/2010/main" val="3748066366"/>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4CD86A-8599-7D84-8468-BC19ED19E528}"/>
              </a:ext>
            </a:extLst>
          </p:cNvPr>
          <p:cNvSpPr>
            <a:spLocks noGrp="1"/>
          </p:cNvSpPr>
          <p:nvPr>
            <p:ph type="title"/>
          </p:nvPr>
        </p:nvSpPr>
        <p:spPr>
          <a:xfrm>
            <a:off x="854198" y="638907"/>
            <a:ext cx="2526322" cy="1352185"/>
          </a:xfrm>
        </p:spPr>
        <p:txBody>
          <a:bodyPr>
            <a:noAutofit/>
          </a:bodyPr>
          <a:lstStyle/>
          <a:p>
            <a:r>
              <a:rPr lang="en-US" sz="2800"/>
              <a:t>Model Deployment workflow </a:t>
            </a:r>
          </a:p>
        </p:txBody>
      </p:sp>
      <p:sp>
        <p:nvSpPr>
          <p:cNvPr id="7" name="Picture Placeholder 6">
            <a:extLst>
              <a:ext uri="{FF2B5EF4-FFF2-40B4-BE49-F238E27FC236}">
                <a16:creationId xmlns:a16="http://schemas.microsoft.com/office/drawing/2014/main" xmlns="" id="{2FD47B61-C8A0-F532-9461-6F3D9A1A542C}"/>
              </a:ext>
            </a:extLst>
          </p:cNvPr>
          <p:cNvSpPr>
            <a:spLocks noGrp="1"/>
          </p:cNvSpPr>
          <p:nvPr>
            <p:ph type="pic" idx="1"/>
          </p:nvPr>
        </p:nvSpPr>
        <p:spPr>
          <a:xfrm>
            <a:off x="2120289" y="634965"/>
            <a:ext cx="8376139" cy="3292263"/>
          </a:xfrm>
        </p:spPr>
      </p:sp>
      <p:sp>
        <p:nvSpPr>
          <p:cNvPr id="3" name="Content Placeholder 2">
            <a:extLst>
              <a:ext uri="{FF2B5EF4-FFF2-40B4-BE49-F238E27FC236}">
                <a16:creationId xmlns:a16="http://schemas.microsoft.com/office/drawing/2014/main" xmlns="" id="{D38A0E03-529E-CA6F-7FDD-7CD3D2C3F6E1}"/>
              </a:ext>
            </a:extLst>
          </p:cNvPr>
          <p:cNvSpPr>
            <a:spLocks noGrp="1"/>
          </p:cNvSpPr>
          <p:nvPr>
            <p:ph type="body" sz="half" idx="2"/>
          </p:nvPr>
        </p:nvSpPr>
        <p:spPr>
          <a:xfrm>
            <a:off x="3140198" y="4112969"/>
            <a:ext cx="8247185" cy="552327"/>
          </a:xfrm>
        </p:spPr>
        <p:txBody>
          <a:bodyPr vert="horz" lIns="91440" tIns="45720" rIns="91440" bIns="45720" rtlCol="0" anchor="t">
            <a:noAutofit/>
          </a:bodyPr>
          <a:lstStyle/>
          <a:p>
            <a:r>
              <a:rPr lang="en-US" sz="1600" b="1"/>
              <a:t>FSBL </a:t>
            </a:r>
            <a:r>
              <a:rPr lang="en-US" sz="1600"/>
              <a:t>(First Stage Boot Loader)</a:t>
            </a:r>
          </a:p>
          <a:p>
            <a:pPr lvl="1">
              <a:buFont typeface="Courier New" charset="2"/>
              <a:buChar char="o"/>
            </a:pPr>
            <a:r>
              <a:rPr lang="en-US" sz="1600">
                <a:solidFill>
                  <a:srgbClr val="0E101A"/>
                </a:solidFill>
                <a:ea typeface="+mn-lt"/>
                <a:cs typeface="+mn-lt"/>
              </a:rPr>
              <a:t>As there is no internal flash, the configuration &amp; initialization of the external memory are done here. </a:t>
            </a:r>
            <a:endParaRPr lang="en-US" sz="1600"/>
          </a:p>
          <a:p>
            <a:r>
              <a:rPr lang="en-US" sz="1600" b="1"/>
              <a:t>Application:</a:t>
            </a:r>
          </a:p>
          <a:p>
            <a:pPr lvl="1">
              <a:buFont typeface="Courier New" charset="2"/>
              <a:buChar char="o"/>
            </a:pPr>
            <a:r>
              <a:rPr lang="en-US" sz="1600">
                <a:solidFill>
                  <a:srgbClr val="0E101A"/>
                </a:solidFill>
                <a:ea typeface="+mn-lt"/>
                <a:cs typeface="+mn-lt"/>
              </a:rPr>
              <a:t>Model deployment &amp; model inference programming are carried out here. </a:t>
            </a:r>
            <a:endParaRPr lang="en-US" sz="1600" b="1"/>
          </a:p>
          <a:p>
            <a:r>
              <a:rPr lang="en-US" sz="1600" b="1"/>
              <a:t>External Memory Loader:</a:t>
            </a:r>
          </a:p>
          <a:p>
            <a:pPr lvl="1">
              <a:buFont typeface="Courier New" charset="2"/>
              <a:buChar char="o"/>
            </a:pPr>
            <a:r>
              <a:rPr lang="en-US" sz="1600">
                <a:solidFill>
                  <a:srgbClr val="0E101A"/>
                </a:solidFill>
                <a:ea typeface="+mn-lt"/>
                <a:cs typeface="+mn-lt"/>
              </a:rPr>
              <a:t>The network data is stored here.</a:t>
            </a:r>
          </a:p>
          <a:p>
            <a:pPr marL="0" indent="0">
              <a:buNone/>
            </a:pPr>
            <a:endParaRPr lang="en-US" b="1"/>
          </a:p>
        </p:txBody>
      </p:sp>
      <p:pic>
        <p:nvPicPr>
          <p:cNvPr id="9" name="Content Placeholder 6" descr="A diagram of a project&#10;&#10;AI-generated content may be incorrect.">
            <a:extLst>
              <a:ext uri="{FF2B5EF4-FFF2-40B4-BE49-F238E27FC236}">
                <a16:creationId xmlns:a16="http://schemas.microsoft.com/office/drawing/2014/main" xmlns="" id="{E55F4F10-81F4-A8D1-079B-4D3DF30C33ED}"/>
              </a:ext>
            </a:extLst>
          </p:cNvPr>
          <p:cNvPicPr>
            <a:picLocks noChangeAspect="1"/>
          </p:cNvPicPr>
          <p:nvPr/>
        </p:nvPicPr>
        <p:blipFill>
          <a:blip r:embed="rId2"/>
          <a:stretch>
            <a:fillRect/>
          </a:stretch>
        </p:blipFill>
        <p:spPr>
          <a:xfrm>
            <a:off x="3146783" y="633047"/>
            <a:ext cx="8480200" cy="3461099"/>
          </a:xfrm>
          <a:prstGeom prst="rect">
            <a:avLst/>
          </a:prstGeom>
        </p:spPr>
      </p:pic>
    </p:spTree>
    <p:extLst>
      <p:ext uri="{BB962C8B-B14F-4D97-AF65-F5344CB8AC3E}">
        <p14:creationId xmlns:p14="http://schemas.microsoft.com/office/powerpoint/2010/main" val="3206396823"/>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9498A5-B8C7-6E8F-EF75-FBCF1F97AFC9}"/>
              </a:ext>
            </a:extLst>
          </p:cNvPr>
          <p:cNvSpPr>
            <a:spLocks noGrp="1"/>
          </p:cNvSpPr>
          <p:nvPr>
            <p:ph type="title"/>
          </p:nvPr>
        </p:nvSpPr>
        <p:spPr/>
        <p:txBody>
          <a:bodyPr>
            <a:normAutofit/>
          </a:bodyPr>
          <a:lstStyle/>
          <a:p>
            <a:r>
              <a:rPr lang="en-GB" sz="3200">
                <a:latin typeface="Times New Roman"/>
                <a:cs typeface="Times New Roman"/>
              </a:rPr>
              <a:t>Problem Statement</a:t>
            </a:r>
          </a:p>
        </p:txBody>
      </p:sp>
      <p:sp>
        <p:nvSpPr>
          <p:cNvPr id="3" name="Content Placeholder 2">
            <a:extLst>
              <a:ext uri="{FF2B5EF4-FFF2-40B4-BE49-F238E27FC236}">
                <a16:creationId xmlns:a16="http://schemas.microsoft.com/office/drawing/2014/main" xmlns="" id="{717667ED-566E-0EDB-20A7-7838B3392CB3}"/>
              </a:ext>
            </a:extLst>
          </p:cNvPr>
          <p:cNvSpPr>
            <a:spLocks noGrp="1"/>
          </p:cNvSpPr>
          <p:nvPr>
            <p:ph idx="1"/>
          </p:nvPr>
        </p:nvSpPr>
        <p:spPr/>
        <p:txBody>
          <a:bodyPr vert="horz" lIns="91440" tIns="45720" rIns="91440" bIns="45720" rtlCol="0" anchor="t">
            <a:normAutofit/>
          </a:bodyPr>
          <a:lstStyle/>
          <a:p>
            <a:pPr>
              <a:buFont typeface="Wingdings 3"/>
              <a:buChar char=""/>
            </a:pPr>
            <a:r>
              <a:rPr lang="en-GB" sz="2000">
                <a:latin typeface="Times New Roman"/>
                <a:ea typeface="+mn-lt"/>
                <a:cs typeface="+mn-lt"/>
              </a:rPr>
              <a:t>Drones require </a:t>
            </a:r>
            <a:r>
              <a:rPr lang="en-GB" sz="2000" b="1">
                <a:latin typeface="Times New Roman"/>
                <a:ea typeface="+mn-lt"/>
                <a:cs typeface="+mn-lt"/>
              </a:rPr>
              <a:t>accurate, real-time depth estimation</a:t>
            </a:r>
            <a:r>
              <a:rPr lang="en-GB" sz="2000">
                <a:latin typeface="Times New Roman"/>
                <a:ea typeface="+mn-lt"/>
                <a:cs typeface="+mn-lt"/>
              </a:rPr>
              <a:t> for safe navigation.</a:t>
            </a:r>
            <a:endParaRPr lang="en-US" sz="2000">
              <a:latin typeface="Times New Roman"/>
              <a:cs typeface="Times New Roman"/>
            </a:endParaRPr>
          </a:p>
          <a:p>
            <a:pPr>
              <a:buFont typeface="Wingdings 3"/>
              <a:buChar char=""/>
            </a:pPr>
            <a:r>
              <a:rPr lang="en-GB" sz="2000">
                <a:latin typeface="Times New Roman"/>
                <a:ea typeface="+mn-lt"/>
                <a:cs typeface="+mn-lt"/>
              </a:rPr>
              <a:t>Existing CNN-based depth models are </a:t>
            </a:r>
            <a:r>
              <a:rPr lang="en-GB" sz="2000" b="1">
                <a:latin typeface="Times New Roman"/>
                <a:ea typeface="+mn-lt"/>
                <a:cs typeface="+mn-lt"/>
              </a:rPr>
              <a:t>too slow and power-hungry</a:t>
            </a:r>
            <a:r>
              <a:rPr lang="en-GB" sz="2000">
                <a:latin typeface="Times New Roman"/>
                <a:ea typeface="+mn-lt"/>
                <a:cs typeface="+mn-lt"/>
              </a:rPr>
              <a:t> for embedded hardware.</a:t>
            </a:r>
            <a:endParaRPr lang="en-GB" sz="2000">
              <a:latin typeface="Times New Roman"/>
              <a:cs typeface="Times New Roman"/>
            </a:endParaRPr>
          </a:p>
          <a:p>
            <a:pPr>
              <a:buFont typeface="Wingdings 3"/>
              <a:buChar char=""/>
            </a:pPr>
            <a:r>
              <a:rPr lang="en-GB" sz="2000">
                <a:latin typeface="Times New Roman"/>
                <a:ea typeface="+mn-lt"/>
                <a:cs typeface="+mn-lt"/>
              </a:rPr>
              <a:t>Traditional sensors (LiDAR/stereo) are </a:t>
            </a:r>
            <a:r>
              <a:rPr lang="en-GB" sz="2000" b="1">
                <a:latin typeface="Times New Roman"/>
                <a:ea typeface="+mn-lt"/>
                <a:cs typeface="+mn-lt"/>
              </a:rPr>
              <a:t>heavy, expensive, and unsuitable</a:t>
            </a:r>
            <a:r>
              <a:rPr lang="en-GB" sz="2000">
                <a:latin typeface="Times New Roman"/>
                <a:ea typeface="+mn-lt"/>
                <a:cs typeface="+mn-lt"/>
              </a:rPr>
              <a:t> for small UAVs.</a:t>
            </a:r>
            <a:endParaRPr lang="en-GB" sz="2000">
              <a:latin typeface="Times New Roman"/>
              <a:cs typeface="Times New Roman"/>
            </a:endParaRPr>
          </a:p>
          <a:p>
            <a:pPr>
              <a:buFont typeface="Wingdings 3"/>
              <a:buChar char=""/>
            </a:pPr>
            <a:r>
              <a:rPr lang="en-GB" sz="2000">
                <a:latin typeface="Times New Roman"/>
                <a:ea typeface="+mn-lt"/>
                <a:cs typeface="+mn-lt"/>
              </a:rPr>
              <a:t>Need a </a:t>
            </a:r>
            <a:r>
              <a:rPr lang="en-GB" sz="2000" b="1">
                <a:latin typeface="Times New Roman"/>
                <a:ea typeface="+mn-lt"/>
                <a:cs typeface="+mn-lt"/>
              </a:rPr>
              <a:t>lightweight, hardware-accelerated solution</a:t>
            </a:r>
            <a:r>
              <a:rPr lang="en-GB" sz="2000">
                <a:latin typeface="Times New Roman"/>
                <a:ea typeface="+mn-lt"/>
                <a:cs typeface="+mn-lt"/>
              </a:rPr>
              <a:t> for depth estimation and path planning on resource-constrained platforms.</a:t>
            </a:r>
            <a:endParaRPr lang="en-GB" sz="2000">
              <a:latin typeface="Times New Roman"/>
              <a:cs typeface="Times New Roman"/>
            </a:endParaRPr>
          </a:p>
          <a:p>
            <a:pPr marL="0" indent="0">
              <a:buNone/>
            </a:pPr>
            <a:endParaRPr lang="en-GB" sz="2000">
              <a:latin typeface="Times New Roman"/>
              <a:cs typeface="Times New Roman"/>
            </a:endParaRPr>
          </a:p>
        </p:txBody>
      </p:sp>
    </p:spTree>
    <p:extLst>
      <p:ext uri="{BB962C8B-B14F-4D97-AF65-F5344CB8AC3E}">
        <p14:creationId xmlns:p14="http://schemas.microsoft.com/office/powerpoint/2010/main" val="530425007"/>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D1F2250-B96D-62B6-21F3-8C30C3DE39FF}"/>
              </a:ext>
            </a:extLst>
          </p:cNvPr>
          <p:cNvSpPr>
            <a:spLocks noGrp="1"/>
          </p:cNvSpPr>
          <p:nvPr>
            <p:ph type="title"/>
          </p:nvPr>
        </p:nvSpPr>
        <p:spPr/>
        <p:txBody>
          <a:bodyPr/>
          <a:lstStyle/>
          <a:p>
            <a:r>
              <a:rPr lang="en-US"/>
              <a:t>Project creation in Cube MX</a:t>
            </a:r>
          </a:p>
        </p:txBody>
      </p:sp>
      <p:sp>
        <p:nvSpPr>
          <p:cNvPr id="3" name="Picture Placeholder 2">
            <a:extLst>
              <a:ext uri="{FF2B5EF4-FFF2-40B4-BE49-F238E27FC236}">
                <a16:creationId xmlns:a16="http://schemas.microsoft.com/office/drawing/2014/main" xmlns="" id="{087E8CEC-D57B-3AEF-9409-870CB654CA12}"/>
              </a:ext>
            </a:extLst>
          </p:cNvPr>
          <p:cNvSpPr>
            <a:spLocks noGrp="1"/>
          </p:cNvSpPr>
          <p:nvPr>
            <p:ph idx="1"/>
          </p:nvPr>
        </p:nvSpPr>
        <p:spPr>
          <a:xfrm>
            <a:off x="2589212" y="1899139"/>
            <a:ext cx="8915400" cy="4012083"/>
          </a:xfrm>
        </p:spPr>
        <p:txBody>
          <a:bodyPr vert="horz" lIns="91440" tIns="45720" rIns="91440" bIns="45720" rtlCol="0" anchor="t">
            <a:normAutofit/>
          </a:bodyPr>
          <a:lstStyle/>
          <a:p>
            <a:r>
              <a:rPr lang="en-US" b="1"/>
              <a:t>Core System Setup</a:t>
            </a:r>
          </a:p>
          <a:p>
            <a:pPr lvl="1">
              <a:buFont typeface="Courier New,monospace" charset="2"/>
              <a:buChar char="o"/>
            </a:pPr>
            <a:r>
              <a:rPr lang="en-US" sz="1500"/>
              <a:t>Enabling </a:t>
            </a:r>
            <a:r>
              <a:rPr lang="en-US" sz="1500" b="1"/>
              <a:t>DCACHE, ICACHE &amp; CACHEAXI</a:t>
            </a:r>
            <a:endParaRPr lang="en-US" sz="1500">
              <a:solidFill>
                <a:srgbClr val="000000"/>
              </a:solidFill>
            </a:endParaRPr>
          </a:p>
          <a:p>
            <a:pPr lvl="1">
              <a:buFont typeface="Courier New,monospace" charset="2"/>
              <a:buChar char="o"/>
            </a:pPr>
            <a:r>
              <a:rPr lang="en-US" sz="1500"/>
              <a:t>Enabled </a:t>
            </a:r>
            <a:r>
              <a:rPr lang="en-US" sz="1500" b="1"/>
              <a:t>overdrive</a:t>
            </a:r>
            <a:r>
              <a:rPr lang="en-US" sz="1500"/>
              <a:t> </a:t>
            </a:r>
            <a:endParaRPr lang="en-US"/>
          </a:p>
          <a:p>
            <a:r>
              <a:rPr lang="en-US" b="1"/>
              <a:t>Connectivity </a:t>
            </a:r>
          </a:p>
          <a:p>
            <a:pPr lvl="1">
              <a:buFont typeface="Courier New,monospace" charset="2"/>
              <a:buChar char="o"/>
            </a:pPr>
            <a:r>
              <a:rPr lang="en-US"/>
              <a:t>Configures</a:t>
            </a:r>
            <a:r>
              <a:rPr lang="en-US" b="1"/>
              <a:t> XSPI </a:t>
            </a:r>
            <a:r>
              <a:rPr lang="en-US"/>
              <a:t>as OctoSPI to store FSBL, Application &amp; model weights.</a:t>
            </a:r>
            <a:endParaRPr lang="en-US">
              <a:solidFill>
                <a:srgbClr val="000000"/>
              </a:solidFill>
            </a:endParaRPr>
          </a:p>
          <a:p>
            <a:pPr lvl="1">
              <a:buFont typeface="Courier New,monospace" charset="2"/>
              <a:buChar char="o"/>
            </a:pPr>
            <a:r>
              <a:rPr lang="en-US" b="1"/>
              <a:t>LPUART1 </a:t>
            </a:r>
            <a:r>
              <a:rPr lang="en-US"/>
              <a:t>to print the debug data through Virtual Com Port.</a:t>
            </a:r>
          </a:p>
          <a:p>
            <a:r>
              <a:rPr lang="en-US" b="1"/>
              <a:t>Middleware Integration </a:t>
            </a:r>
          </a:p>
          <a:p>
            <a:pPr lvl="1">
              <a:buFont typeface="Courier New" charset="2"/>
              <a:buChar char="o"/>
            </a:pPr>
            <a:r>
              <a:rPr lang="en-US"/>
              <a:t>Enabling </a:t>
            </a:r>
            <a:r>
              <a:rPr lang="en-US" b="1"/>
              <a:t>EXT Mem Manager</a:t>
            </a:r>
            <a:r>
              <a:rPr lang="en-US"/>
              <a:t> to map and manage external flash during boot.</a:t>
            </a:r>
          </a:p>
          <a:p>
            <a:pPr lvl="1">
              <a:buFont typeface="Courier New" charset="2"/>
              <a:buChar char="o"/>
            </a:pPr>
            <a:r>
              <a:rPr lang="en-US"/>
              <a:t>Enabling </a:t>
            </a:r>
            <a:r>
              <a:rPr lang="en-US" b="1"/>
              <a:t>EXT Mem loade</a:t>
            </a:r>
            <a:r>
              <a:rPr lang="en-US"/>
              <a:t>r to allow CubeProgrammer to write binaries in EXT Flash</a:t>
            </a:r>
            <a:r>
              <a:rPr lang="en-US" b="1"/>
              <a:t>.</a:t>
            </a:r>
          </a:p>
          <a:p>
            <a:pPr lvl="1">
              <a:buFont typeface="Courier New" charset="2"/>
              <a:buChar char="o"/>
            </a:pPr>
            <a:r>
              <a:rPr lang="en-US"/>
              <a:t>The AI model is imported in the</a:t>
            </a:r>
            <a:r>
              <a:rPr lang="en-US" b="1"/>
              <a:t> X-CUBE-AI</a:t>
            </a:r>
            <a:r>
              <a:rPr lang="en-US"/>
              <a:t> instance.</a:t>
            </a:r>
          </a:p>
          <a:p>
            <a:pPr lvl="1">
              <a:buFont typeface="Courier New" charset="2"/>
              <a:buChar char="o"/>
            </a:pPr>
            <a:endParaRPr lang="en-US"/>
          </a:p>
          <a:p>
            <a:pPr lvl="1">
              <a:buFont typeface="Courier New" charset="2"/>
              <a:buChar char="o"/>
            </a:pPr>
            <a:endParaRPr lang="en-US"/>
          </a:p>
          <a:p>
            <a:pPr lvl="1">
              <a:buFont typeface="Courier New" charset="2"/>
              <a:buChar char="o"/>
            </a:pPr>
            <a:endParaRPr lang="en-US" b="1"/>
          </a:p>
          <a:p>
            <a:pPr lvl="1">
              <a:buFont typeface="Courier New" charset="2"/>
              <a:buChar char="o"/>
            </a:pPr>
            <a:endParaRPr lang="en-US"/>
          </a:p>
        </p:txBody>
      </p:sp>
    </p:spTree>
    <p:extLst>
      <p:ext uri="{BB962C8B-B14F-4D97-AF65-F5344CB8AC3E}">
        <p14:creationId xmlns:p14="http://schemas.microsoft.com/office/powerpoint/2010/main" val="2451558085"/>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4ADF1F8C-FA3B-F094-7656-DE87C92767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85D7F8FF-513C-34E9-349C-E855011A0B5C}"/>
              </a:ext>
            </a:extLst>
          </p:cNvPr>
          <p:cNvSpPr>
            <a:spLocks noGrp="1"/>
          </p:cNvSpPr>
          <p:nvPr>
            <p:ph type="title"/>
          </p:nvPr>
        </p:nvSpPr>
        <p:spPr/>
        <p:txBody>
          <a:bodyPr/>
          <a:lstStyle/>
          <a:p>
            <a:r>
              <a:rPr lang="en-US"/>
              <a:t>Project creation in Cube MX</a:t>
            </a:r>
          </a:p>
        </p:txBody>
      </p:sp>
      <p:sp>
        <p:nvSpPr>
          <p:cNvPr id="3" name="Picture Placeholder 2">
            <a:extLst>
              <a:ext uri="{FF2B5EF4-FFF2-40B4-BE49-F238E27FC236}">
                <a16:creationId xmlns:a16="http://schemas.microsoft.com/office/drawing/2014/main" xmlns="" id="{E06E712E-38AD-0831-CBDB-D20CCB3EA449}"/>
              </a:ext>
            </a:extLst>
          </p:cNvPr>
          <p:cNvSpPr>
            <a:spLocks noGrp="1"/>
          </p:cNvSpPr>
          <p:nvPr>
            <p:ph idx="1"/>
          </p:nvPr>
        </p:nvSpPr>
        <p:spPr>
          <a:xfrm>
            <a:off x="2589212" y="1899139"/>
            <a:ext cx="8915400" cy="4012083"/>
          </a:xfrm>
        </p:spPr>
        <p:txBody>
          <a:bodyPr vert="horz" lIns="91440" tIns="45720" rIns="91440" bIns="45720" rtlCol="0" anchor="t">
            <a:normAutofit/>
          </a:bodyPr>
          <a:lstStyle/>
          <a:p>
            <a:r>
              <a:rPr lang="en-US" b="1"/>
              <a:t>X-CUBE-AI </a:t>
            </a:r>
          </a:p>
          <a:p>
            <a:pPr lvl="1">
              <a:buFont typeface="Courier New,monospace" charset="2"/>
              <a:buChar char="o"/>
            </a:pPr>
            <a:r>
              <a:rPr lang="en-US"/>
              <a:t>Converts the ONNX model in the </a:t>
            </a:r>
            <a:r>
              <a:rPr lang="en-US" b="1"/>
              <a:t>network.c</a:t>
            </a:r>
            <a:r>
              <a:rPr lang="en-US"/>
              <a:t> file </a:t>
            </a:r>
            <a:endParaRPr lang="en-US">
              <a:solidFill>
                <a:srgbClr val="000000"/>
              </a:solidFill>
            </a:endParaRPr>
          </a:p>
          <a:p>
            <a:pPr lvl="1">
              <a:buFont typeface="Courier New,monospace" charset="2"/>
              <a:buChar char="o"/>
            </a:pPr>
            <a:r>
              <a:rPr lang="en-US"/>
              <a:t>Generates x-cube-ai.c file where MX CUBE AI Process() is defined and which manges the inference loop.</a:t>
            </a:r>
            <a:endParaRPr lang="en-US">
              <a:solidFill>
                <a:srgbClr val="000000"/>
              </a:solidFill>
            </a:endParaRPr>
          </a:p>
          <a:p>
            <a:r>
              <a:rPr lang="en-US"/>
              <a:t>The generated output is then monitored using UART supported terminal.</a:t>
            </a:r>
          </a:p>
          <a:p>
            <a:r>
              <a:rPr lang="en-US">
                <a:ea typeface="+mn-lt"/>
                <a:cs typeface="+mn-lt"/>
              </a:rPr>
              <a:t>As there is no internal flash the model inference is not possible in dev Boot mode.</a:t>
            </a:r>
          </a:p>
          <a:p>
            <a:r>
              <a:rPr lang="en-US"/>
              <a:t>So the Trusted.bin of the Application, FSBL &amp; network data is written in the EXT flash using CubeProgrammer.</a:t>
            </a:r>
          </a:p>
          <a:p>
            <a:pPr lvl="1">
              <a:buFont typeface="Courier New" charset="2"/>
              <a:buChar char="o"/>
            </a:pPr>
            <a:endParaRPr lang="en-US"/>
          </a:p>
          <a:p>
            <a:pPr lvl="1">
              <a:buFont typeface="Courier New" charset="2"/>
              <a:buChar char="o"/>
            </a:pPr>
            <a:endParaRPr lang="en-US" b="1"/>
          </a:p>
          <a:p>
            <a:pPr lvl="1">
              <a:buFont typeface="Courier New" charset="2"/>
              <a:buChar char="o"/>
            </a:pPr>
            <a:endParaRPr lang="en-US"/>
          </a:p>
        </p:txBody>
      </p:sp>
    </p:spTree>
    <p:extLst>
      <p:ext uri="{BB962C8B-B14F-4D97-AF65-F5344CB8AC3E}">
        <p14:creationId xmlns:p14="http://schemas.microsoft.com/office/powerpoint/2010/main" val="887811490"/>
      </p:ext>
    </p:extLst>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7D7E5E-C00A-DDD9-F244-7D0D9C6CC250}"/>
              </a:ext>
            </a:extLst>
          </p:cNvPr>
          <p:cNvSpPr>
            <a:spLocks noGrp="1"/>
          </p:cNvSpPr>
          <p:nvPr>
            <p:ph type="title"/>
          </p:nvPr>
        </p:nvSpPr>
        <p:spPr/>
        <p:txBody>
          <a:bodyPr/>
          <a:lstStyle/>
          <a:p>
            <a:r>
              <a:rPr lang="en-US"/>
              <a:t>Results </a:t>
            </a:r>
          </a:p>
        </p:txBody>
      </p:sp>
      <p:sp>
        <p:nvSpPr>
          <p:cNvPr id="3" name="Content Placeholder 2">
            <a:extLst>
              <a:ext uri="{FF2B5EF4-FFF2-40B4-BE49-F238E27FC236}">
                <a16:creationId xmlns:a16="http://schemas.microsoft.com/office/drawing/2014/main" xmlns="" id="{F1FFC090-4442-FF9F-8338-72AC5C0EE772}"/>
              </a:ext>
            </a:extLst>
          </p:cNvPr>
          <p:cNvSpPr>
            <a:spLocks noGrp="1"/>
          </p:cNvSpPr>
          <p:nvPr>
            <p:ph idx="1"/>
          </p:nvPr>
        </p:nvSpPr>
        <p:spPr>
          <a:xfrm>
            <a:off x="2589212" y="1153886"/>
            <a:ext cx="5236029" cy="729622"/>
          </a:xfrm>
        </p:spPr>
        <p:txBody>
          <a:bodyPr vert="horz" lIns="91440" tIns="45720" rIns="91440" bIns="45720" rtlCol="0" anchor="t">
            <a:normAutofit/>
          </a:bodyPr>
          <a:lstStyle/>
          <a:p>
            <a:r>
              <a:rPr lang="en-US"/>
              <a:t>Generated by inferring a numerical model </a:t>
            </a:r>
          </a:p>
          <a:p>
            <a:pPr marL="0" indent="0">
              <a:buNone/>
            </a:pPr>
            <a:endParaRPr lang="en-US"/>
          </a:p>
        </p:txBody>
      </p:sp>
      <p:pic>
        <p:nvPicPr>
          <p:cNvPr id="7" name="Picture 6" descr="A black screen with white text&#10;&#10;AI-generated content may be incorrect.">
            <a:extLst>
              <a:ext uri="{FF2B5EF4-FFF2-40B4-BE49-F238E27FC236}">
                <a16:creationId xmlns:a16="http://schemas.microsoft.com/office/drawing/2014/main" xmlns="" id="{4F8B42A7-D941-A5BB-0FE5-E8814CB497D1}"/>
              </a:ext>
            </a:extLst>
          </p:cNvPr>
          <p:cNvPicPr>
            <a:picLocks noChangeAspect="1"/>
          </p:cNvPicPr>
          <p:nvPr/>
        </p:nvPicPr>
        <p:blipFill>
          <a:blip r:embed="rId2"/>
          <a:stretch>
            <a:fillRect/>
          </a:stretch>
        </p:blipFill>
        <p:spPr>
          <a:xfrm>
            <a:off x="7349899" y="2122032"/>
            <a:ext cx="3816804" cy="1024618"/>
          </a:xfrm>
          <a:prstGeom prst="rect">
            <a:avLst/>
          </a:prstGeom>
        </p:spPr>
      </p:pic>
      <p:pic>
        <p:nvPicPr>
          <p:cNvPr id="8" name="Picture 7" descr="A black screen with white text&#10;&#10;AI-generated content may be incorrect.">
            <a:extLst>
              <a:ext uri="{FF2B5EF4-FFF2-40B4-BE49-F238E27FC236}">
                <a16:creationId xmlns:a16="http://schemas.microsoft.com/office/drawing/2014/main" xmlns="" id="{B0C71C53-DB63-D4CB-A913-0788A2D3E436}"/>
              </a:ext>
            </a:extLst>
          </p:cNvPr>
          <p:cNvPicPr>
            <a:picLocks noChangeAspect="1"/>
          </p:cNvPicPr>
          <p:nvPr/>
        </p:nvPicPr>
        <p:blipFill>
          <a:blip r:embed="rId3"/>
          <a:stretch>
            <a:fillRect/>
          </a:stretch>
        </p:blipFill>
        <p:spPr>
          <a:xfrm>
            <a:off x="7353981" y="1015094"/>
            <a:ext cx="3830411" cy="996042"/>
          </a:xfrm>
          <a:prstGeom prst="rect">
            <a:avLst/>
          </a:prstGeom>
        </p:spPr>
      </p:pic>
      <p:pic>
        <p:nvPicPr>
          <p:cNvPr id="9" name="Picture 8" descr="A black screen with white text&#10;&#10;AI-generated content may be incorrect.">
            <a:extLst>
              <a:ext uri="{FF2B5EF4-FFF2-40B4-BE49-F238E27FC236}">
                <a16:creationId xmlns:a16="http://schemas.microsoft.com/office/drawing/2014/main" xmlns="" id="{10BAB294-64C9-FAB1-125C-00FED906B418}"/>
              </a:ext>
            </a:extLst>
          </p:cNvPr>
          <p:cNvPicPr>
            <a:picLocks noChangeAspect="1"/>
          </p:cNvPicPr>
          <p:nvPr/>
        </p:nvPicPr>
        <p:blipFill>
          <a:blip r:embed="rId4"/>
          <a:stretch>
            <a:fillRect/>
          </a:stretch>
        </p:blipFill>
        <p:spPr>
          <a:xfrm>
            <a:off x="7338333" y="3328988"/>
            <a:ext cx="3829050" cy="962025"/>
          </a:xfrm>
          <a:prstGeom prst="rect">
            <a:avLst/>
          </a:prstGeom>
        </p:spPr>
      </p:pic>
      <p:pic>
        <p:nvPicPr>
          <p:cNvPr id="10" name="Picture 9" descr="A black screen with white text&#10;&#10;AI-generated content may be incorrect.">
            <a:extLst>
              <a:ext uri="{FF2B5EF4-FFF2-40B4-BE49-F238E27FC236}">
                <a16:creationId xmlns:a16="http://schemas.microsoft.com/office/drawing/2014/main" xmlns="" id="{3229A900-8AD3-2563-E880-B15B34F74069}"/>
              </a:ext>
            </a:extLst>
          </p:cNvPr>
          <p:cNvPicPr>
            <a:picLocks noChangeAspect="1"/>
          </p:cNvPicPr>
          <p:nvPr/>
        </p:nvPicPr>
        <p:blipFill>
          <a:blip r:embed="rId5"/>
          <a:stretch>
            <a:fillRect/>
          </a:stretch>
        </p:blipFill>
        <p:spPr>
          <a:xfrm>
            <a:off x="7311800" y="4499883"/>
            <a:ext cx="3838575" cy="971550"/>
          </a:xfrm>
          <a:prstGeom prst="rect">
            <a:avLst/>
          </a:prstGeom>
        </p:spPr>
      </p:pic>
      <p:pic>
        <p:nvPicPr>
          <p:cNvPr id="11" name="Picture 10" descr="A black screen with white text&#10;&#10;AI-generated content may be incorrect.">
            <a:extLst>
              <a:ext uri="{FF2B5EF4-FFF2-40B4-BE49-F238E27FC236}">
                <a16:creationId xmlns:a16="http://schemas.microsoft.com/office/drawing/2014/main" xmlns="" id="{34386DA9-B34D-2143-A8C9-7665D8D4AAF2}"/>
              </a:ext>
            </a:extLst>
          </p:cNvPr>
          <p:cNvPicPr>
            <a:picLocks noChangeAspect="1"/>
          </p:cNvPicPr>
          <p:nvPr/>
        </p:nvPicPr>
        <p:blipFill>
          <a:blip r:embed="rId6"/>
          <a:stretch>
            <a:fillRect/>
          </a:stretch>
        </p:blipFill>
        <p:spPr>
          <a:xfrm>
            <a:off x="7306357" y="5686425"/>
            <a:ext cx="3914775" cy="971550"/>
          </a:xfrm>
          <a:prstGeom prst="rect">
            <a:avLst/>
          </a:prstGeom>
        </p:spPr>
      </p:pic>
      <p:pic>
        <p:nvPicPr>
          <p:cNvPr id="12" name="Picture 11" descr="A screenshot of a computer&#10;&#10;AI-generated content may be incorrect.">
            <a:extLst>
              <a:ext uri="{FF2B5EF4-FFF2-40B4-BE49-F238E27FC236}">
                <a16:creationId xmlns:a16="http://schemas.microsoft.com/office/drawing/2014/main" xmlns="" id="{259E65C1-6166-B320-3E72-43AB0C9DBCF4}"/>
              </a:ext>
            </a:extLst>
          </p:cNvPr>
          <p:cNvPicPr>
            <a:picLocks noChangeAspect="1"/>
          </p:cNvPicPr>
          <p:nvPr/>
        </p:nvPicPr>
        <p:blipFill>
          <a:blip r:embed="rId7"/>
          <a:stretch>
            <a:fillRect/>
          </a:stretch>
        </p:blipFill>
        <p:spPr>
          <a:xfrm>
            <a:off x="2586718" y="2983367"/>
            <a:ext cx="4210050" cy="1304925"/>
          </a:xfrm>
          <a:prstGeom prst="rect">
            <a:avLst/>
          </a:prstGeom>
        </p:spPr>
      </p:pic>
      <p:sp>
        <p:nvSpPr>
          <p:cNvPr id="13" name="TextBox 12">
            <a:extLst>
              <a:ext uri="{FF2B5EF4-FFF2-40B4-BE49-F238E27FC236}">
                <a16:creationId xmlns:a16="http://schemas.microsoft.com/office/drawing/2014/main" xmlns="" id="{9983E5F6-D427-6A2B-1F2B-EF1CA8609332}"/>
              </a:ext>
            </a:extLst>
          </p:cNvPr>
          <p:cNvSpPr txBox="1"/>
          <p:nvPr/>
        </p:nvSpPr>
        <p:spPr>
          <a:xfrm>
            <a:off x="2651124" y="4476750"/>
            <a:ext cx="39846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Python inference </a:t>
            </a:r>
          </a:p>
        </p:txBody>
      </p:sp>
    </p:spTree>
    <p:extLst>
      <p:ext uri="{BB962C8B-B14F-4D97-AF65-F5344CB8AC3E}">
        <p14:creationId xmlns:p14="http://schemas.microsoft.com/office/powerpoint/2010/main" val="85796110"/>
      </p:ext>
    </p:extLst>
  </p:cSld>
  <p:clrMapOvr>
    <a:masterClrMapping/>
  </p:clrMapOvr>
  <p:transition spd="slow">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ABFE8C-4C0E-EE74-8889-04A7BBDBF317}"/>
              </a:ext>
            </a:extLst>
          </p:cNvPr>
          <p:cNvSpPr>
            <a:spLocks noGrp="1"/>
          </p:cNvSpPr>
          <p:nvPr>
            <p:ph type="title"/>
          </p:nvPr>
        </p:nvSpPr>
        <p:spPr>
          <a:xfrm>
            <a:off x="2592925" y="624110"/>
            <a:ext cx="8911687" cy="748928"/>
          </a:xfrm>
        </p:spPr>
        <p:txBody>
          <a:bodyPr>
            <a:normAutofit/>
          </a:bodyPr>
          <a:lstStyle/>
          <a:p>
            <a:r>
              <a:rPr lang="en-US" sz="4000">
                <a:latin typeface="Times New Roman"/>
                <a:cs typeface="Times New Roman"/>
              </a:rPr>
              <a:t>Conclusion</a:t>
            </a:r>
          </a:p>
        </p:txBody>
      </p:sp>
      <p:sp>
        <p:nvSpPr>
          <p:cNvPr id="3" name="Content Placeholder 2">
            <a:extLst>
              <a:ext uri="{FF2B5EF4-FFF2-40B4-BE49-F238E27FC236}">
                <a16:creationId xmlns:a16="http://schemas.microsoft.com/office/drawing/2014/main" xmlns="" id="{9F13D15A-DAC8-50E2-707B-197BDB61A41D}"/>
              </a:ext>
            </a:extLst>
          </p:cNvPr>
          <p:cNvSpPr>
            <a:spLocks noGrp="1"/>
          </p:cNvSpPr>
          <p:nvPr>
            <p:ph idx="1"/>
          </p:nvPr>
        </p:nvSpPr>
        <p:spPr>
          <a:xfrm>
            <a:off x="2057250" y="1400355"/>
            <a:ext cx="8915400" cy="5258489"/>
          </a:xfrm>
        </p:spPr>
        <p:txBody>
          <a:bodyPr vert="horz" lIns="91440" tIns="45720" rIns="91440" bIns="45720" rtlCol="0" anchor="t">
            <a:normAutofit/>
          </a:bodyPr>
          <a:lstStyle/>
          <a:p>
            <a:r>
              <a:rPr lang="en-US">
                <a:ea typeface="+mn-lt"/>
                <a:cs typeface="+mn-lt"/>
              </a:rPr>
              <a:t>Successfully designed a hardware–software co-design system for monocular depth estimation and path planning</a:t>
            </a:r>
            <a:endParaRPr lang="en-US"/>
          </a:p>
          <a:p>
            <a:r>
              <a:rPr lang="en-US">
                <a:ea typeface="+mn-lt"/>
                <a:cs typeface="+mn-lt"/>
              </a:rPr>
              <a:t>Implemented a custom FPGA-based 8×8 convolution accelerator with </a:t>
            </a:r>
            <a:r>
              <a:rPr lang="en-US" b="1">
                <a:ea typeface="+mn-lt"/>
                <a:cs typeface="+mn-lt"/>
              </a:rPr>
              <a:t>ultra-low resource usage (&lt;1% LUTs)</a:t>
            </a:r>
            <a:endParaRPr lang="en-US"/>
          </a:p>
          <a:p>
            <a:r>
              <a:rPr lang="en-US">
                <a:ea typeface="+mn-lt"/>
                <a:cs typeface="+mn-lt"/>
              </a:rPr>
              <a:t>Achieved </a:t>
            </a:r>
            <a:r>
              <a:rPr lang="en-US" b="1">
                <a:ea typeface="+mn-lt"/>
                <a:cs typeface="+mn-lt"/>
              </a:rPr>
              <a:t>near bit-accurate matching</a:t>
            </a:r>
            <a:r>
              <a:rPr lang="en-US">
                <a:ea typeface="+mn-lt"/>
                <a:cs typeface="+mn-lt"/>
              </a:rPr>
              <a:t> with Python reference (0.00213% mismatch)</a:t>
            </a:r>
            <a:endParaRPr lang="en-US"/>
          </a:p>
          <a:p>
            <a:r>
              <a:rPr lang="en-US">
                <a:ea typeface="+mn-lt"/>
                <a:cs typeface="+mn-lt"/>
              </a:rPr>
              <a:t>Developed a </a:t>
            </a:r>
            <a:r>
              <a:rPr lang="en-US" b="1">
                <a:ea typeface="+mn-lt"/>
                <a:cs typeface="+mn-lt"/>
              </a:rPr>
              <a:t>7-state path-planning FSM</a:t>
            </a:r>
            <a:r>
              <a:rPr lang="en-US">
                <a:ea typeface="+mn-lt"/>
                <a:cs typeface="+mn-lt"/>
              </a:rPr>
              <a:t> with accurate yaw computation (&lt;0.05% error)</a:t>
            </a:r>
            <a:endParaRPr lang="en-US"/>
          </a:p>
          <a:p>
            <a:r>
              <a:rPr lang="en-US">
                <a:ea typeface="+mn-lt"/>
                <a:cs typeface="+mn-lt"/>
              </a:rPr>
              <a:t>Validated system performance through simulation and power analysis</a:t>
            </a:r>
            <a:endParaRPr lang="en-US"/>
          </a:p>
          <a:p>
            <a:r>
              <a:rPr lang="en-US">
                <a:ea typeface="+mn-lt"/>
                <a:cs typeface="+mn-lt"/>
              </a:rPr>
              <a:t>Workflow on STM32N6 was explored and understood, demonstrating feasibility for MCU-based deployment</a:t>
            </a:r>
            <a:endParaRPr lang="en-US"/>
          </a:p>
          <a:p>
            <a:r>
              <a:rPr lang="en-US">
                <a:ea typeface="+mn-lt"/>
                <a:cs typeface="+mn-lt"/>
              </a:rPr>
              <a:t>Demonstrates the practicality of </a:t>
            </a:r>
            <a:r>
              <a:rPr lang="en-US" b="1">
                <a:ea typeface="+mn-lt"/>
                <a:cs typeface="+mn-lt"/>
              </a:rPr>
              <a:t>real-time embedded vision</a:t>
            </a:r>
            <a:r>
              <a:rPr lang="en-US">
                <a:ea typeface="+mn-lt"/>
                <a:cs typeface="+mn-lt"/>
              </a:rPr>
              <a:t> for small UAVs and autonomous robots</a:t>
            </a:r>
            <a:endParaRPr lang="en-US"/>
          </a:p>
          <a:p>
            <a:endParaRPr lang="en-US"/>
          </a:p>
        </p:txBody>
      </p:sp>
    </p:spTree>
    <p:extLst>
      <p:ext uri="{BB962C8B-B14F-4D97-AF65-F5344CB8AC3E}">
        <p14:creationId xmlns:p14="http://schemas.microsoft.com/office/powerpoint/2010/main" val="2087894908"/>
      </p:ext>
    </p:extLst>
  </p:cSld>
  <p:clrMapOvr>
    <a:masterClrMapping/>
  </p:clrMapOvr>
  <p:transition spd="slow">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2D61BA-3246-4B72-73C5-DC1095B69141}"/>
              </a:ext>
            </a:extLst>
          </p:cNvPr>
          <p:cNvSpPr>
            <a:spLocks noGrp="1"/>
          </p:cNvSpPr>
          <p:nvPr>
            <p:ph type="title"/>
          </p:nvPr>
        </p:nvSpPr>
        <p:spPr>
          <a:xfrm>
            <a:off x="2592925" y="624110"/>
            <a:ext cx="8911687" cy="691419"/>
          </a:xfrm>
        </p:spPr>
        <p:txBody>
          <a:bodyPr>
            <a:noAutofit/>
          </a:bodyPr>
          <a:lstStyle/>
          <a:p>
            <a:r>
              <a:rPr lang="en-US" sz="4000">
                <a:latin typeface="Times New Roman"/>
                <a:cs typeface="Times New Roman"/>
              </a:rPr>
              <a:t>Future Scope </a:t>
            </a:r>
          </a:p>
        </p:txBody>
      </p:sp>
      <p:sp>
        <p:nvSpPr>
          <p:cNvPr id="3" name="Content Placeholder 2">
            <a:extLst>
              <a:ext uri="{FF2B5EF4-FFF2-40B4-BE49-F238E27FC236}">
                <a16:creationId xmlns:a16="http://schemas.microsoft.com/office/drawing/2014/main" xmlns="" id="{B764D19B-1081-4ECB-95EA-36E5F17F1CD2}"/>
              </a:ext>
            </a:extLst>
          </p:cNvPr>
          <p:cNvSpPr>
            <a:spLocks noGrp="1"/>
          </p:cNvSpPr>
          <p:nvPr>
            <p:ph idx="1"/>
          </p:nvPr>
        </p:nvSpPr>
        <p:spPr>
          <a:xfrm>
            <a:off x="2589212" y="1457864"/>
            <a:ext cx="8915400" cy="5258490"/>
          </a:xfrm>
        </p:spPr>
        <p:txBody>
          <a:bodyPr vert="horz" lIns="91440" tIns="45720" rIns="91440" bIns="45720" rtlCol="0" anchor="t">
            <a:normAutofit/>
          </a:bodyPr>
          <a:lstStyle/>
          <a:p>
            <a:r>
              <a:rPr lang="en-US">
                <a:ea typeface="+mn-lt"/>
                <a:cs typeface="+mn-lt"/>
              </a:rPr>
              <a:t>Full deployment of the depth-estimation pipeline on STM32N6 NPU with optimized memory usage</a:t>
            </a:r>
            <a:endParaRPr lang="en-US"/>
          </a:p>
          <a:p>
            <a:r>
              <a:rPr lang="en-US">
                <a:ea typeface="+mn-lt"/>
                <a:cs typeface="+mn-lt"/>
              </a:rPr>
              <a:t>Integration of FPGA and MCU modules into a complete UAV hardware stack</a:t>
            </a:r>
            <a:endParaRPr lang="en-US"/>
          </a:p>
          <a:p>
            <a:r>
              <a:rPr lang="en-US">
                <a:ea typeface="+mn-lt"/>
                <a:cs typeface="+mn-lt"/>
              </a:rPr>
              <a:t>Implementation of additional CNN layers (</a:t>
            </a:r>
            <a:r>
              <a:rPr lang="en-US" err="1">
                <a:ea typeface="+mn-lt"/>
                <a:cs typeface="+mn-lt"/>
              </a:rPr>
              <a:t>ReLU</a:t>
            </a:r>
            <a:r>
              <a:rPr lang="en-US">
                <a:ea typeface="+mn-lt"/>
                <a:cs typeface="+mn-lt"/>
              </a:rPr>
              <a:t>, Hard-Swish, </a:t>
            </a:r>
            <a:r>
              <a:rPr lang="en-US" err="1">
                <a:ea typeface="+mn-lt"/>
                <a:cs typeface="+mn-lt"/>
              </a:rPr>
              <a:t>DWConv</a:t>
            </a:r>
            <a:r>
              <a:rPr lang="en-US">
                <a:ea typeface="+mn-lt"/>
                <a:cs typeface="+mn-lt"/>
              </a:rPr>
              <a:t>) directly in hardware</a:t>
            </a:r>
            <a:endParaRPr lang="en-US"/>
          </a:p>
          <a:p>
            <a:r>
              <a:rPr lang="en-US">
                <a:ea typeface="+mn-lt"/>
                <a:cs typeface="+mn-lt"/>
              </a:rPr>
              <a:t>Scaling the convolution accelerator to support larger feature maps and deeper networks</a:t>
            </a:r>
            <a:endParaRPr lang="en-US"/>
          </a:p>
          <a:p>
            <a:r>
              <a:rPr lang="en-US">
                <a:ea typeface="+mn-lt"/>
                <a:cs typeface="+mn-lt"/>
              </a:rPr>
              <a:t>Exploration of low-power ASIC/SoC implementation for commercial deployment</a:t>
            </a:r>
            <a:endParaRPr lang="en-US"/>
          </a:p>
          <a:p>
            <a:endParaRPr lang="en-US"/>
          </a:p>
        </p:txBody>
      </p:sp>
    </p:spTree>
    <p:extLst>
      <p:ext uri="{BB962C8B-B14F-4D97-AF65-F5344CB8AC3E}">
        <p14:creationId xmlns:p14="http://schemas.microsoft.com/office/powerpoint/2010/main" val="250210111"/>
      </p:ext>
    </p:extLst>
  </p:cSld>
  <p:clrMapOvr>
    <a:masterClrMapping/>
  </p:clrMapOvr>
  <p:transition spd="slow">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EC320D-66C2-4FC3-4E6A-4190B434A08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E47B0DC1-FB69-01FC-CCF0-C051230D2C36}"/>
              </a:ext>
            </a:extLst>
          </p:cNvPr>
          <p:cNvSpPr>
            <a:spLocks noGrp="1"/>
          </p:cNvSpPr>
          <p:nvPr>
            <p:ph idx="1"/>
          </p:nvPr>
        </p:nvSpPr>
        <p:spPr>
          <a:xfrm>
            <a:off x="755995" y="2133600"/>
            <a:ext cx="10737574" cy="3777622"/>
          </a:xfrm>
        </p:spPr>
        <p:txBody>
          <a:bodyPr vert="horz" lIns="91440" tIns="45720" rIns="91440" bIns="45720" rtlCol="0" anchor="t">
            <a:normAutofit/>
          </a:bodyPr>
          <a:lstStyle/>
          <a:p>
            <a:pPr marL="0" indent="0" algn="ctr">
              <a:buNone/>
            </a:pPr>
            <a:r>
              <a:rPr lang="en-US" sz="7200" b="1">
                <a:latin typeface="Times New Roman"/>
                <a:cs typeface="Times New Roman"/>
              </a:rPr>
              <a:t>THANK YOU!</a:t>
            </a:r>
            <a:r>
              <a:rPr lang="en-US" sz="7200" b="1"/>
              <a:t/>
            </a:r>
            <a:br>
              <a:rPr lang="en-US" sz="7200" b="1"/>
            </a:br>
            <a:r>
              <a:rPr lang="en-US" sz="2800"/>
              <a:t/>
            </a:r>
            <a:br>
              <a:rPr lang="en-US" sz="2800"/>
            </a:br>
            <a:r>
              <a:rPr lang="en-US" sz="2800"/>
              <a:t>Any Questions?</a:t>
            </a:r>
          </a:p>
        </p:txBody>
      </p:sp>
    </p:spTree>
    <p:extLst>
      <p:ext uri="{BB962C8B-B14F-4D97-AF65-F5344CB8AC3E}">
        <p14:creationId xmlns:p14="http://schemas.microsoft.com/office/powerpoint/2010/main" val="3784990268"/>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D4B603-9DD0-97DD-3BFF-17D4D4600CC6}"/>
              </a:ext>
            </a:extLst>
          </p:cNvPr>
          <p:cNvSpPr>
            <a:spLocks noGrp="1"/>
          </p:cNvSpPr>
          <p:nvPr>
            <p:ph type="title"/>
          </p:nvPr>
        </p:nvSpPr>
        <p:spPr/>
        <p:txBody>
          <a:bodyPr>
            <a:normAutofit/>
          </a:bodyPr>
          <a:lstStyle/>
          <a:p>
            <a:r>
              <a:rPr lang="en-GB" sz="3200">
                <a:latin typeface="Times New Roman"/>
                <a:ea typeface="+mj-lt"/>
                <a:cs typeface="+mj-lt"/>
              </a:rPr>
              <a:t>Objectives</a:t>
            </a:r>
            <a:endParaRPr lang="en-US" sz="3200">
              <a:latin typeface="Times New Roman"/>
              <a:cs typeface="Times New Roman"/>
            </a:endParaRPr>
          </a:p>
        </p:txBody>
      </p:sp>
      <p:sp>
        <p:nvSpPr>
          <p:cNvPr id="3" name="Content Placeholder 2">
            <a:extLst>
              <a:ext uri="{FF2B5EF4-FFF2-40B4-BE49-F238E27FC236}">
                <a16:creationId xmlns:a16="http://schemas.microsoft.com/office/drawing/2014/main" xmlns="" id="{289F122C-7446-34E5-F153-4333D072F2C2}"/>
              </a:ext>
            </a:extLst>
          </p:cNvPr>
          <p:cNvSpPr>
            <a:spLocks noGrp="1"/>
          </p:cNvSpPr>
          <p:nvPr>
            <p:ph idx="1"/>
          </p:nvPr>
        </p:nvSpPr>
        <p:spPr/>
        <p:txBody>
          <a:bodyPr vert="horz" lIns="91440" tIns="45720" rIns="91440" bIns="45720" rtlCol="0" anchor="t">
            <a:normAutofit/>
          </a:bodyPr>
          <a:lstStyle/>
          <a:p>
            <a:r>
              <a:rPr lang="en-GB" sz="2000">
                <a:latin typeface="Times New Roman"/>
                <a:ea typeface="+mn-lt"/>
                <a:cs typeface="+mn-lt"/>
              </a:rPr>
              <a:t>Design depth estimation system</a:t>
            </a:r>
            <a:endParaRPr lang="en-GB" sz="2000">
              <a:latin typeface="Times New Roman"/>
              <a:cs typeface="Times New Roman"/>
            </a:endParaRPr>
          </a:p>
          <a:p>
            <a:r>
              <a:rPr lang="en-GB" sz="2000">
                <a:latin typeface="Times New Roman"/>
                <a:ea typeface="+mn-lt"/>
                <a:cs typeface="+mn-lt"/>
              </a:rPr>
              <a:t>Develop custom FPGA convolution accelerator</a:t>
            </a:r>
            <a:endParaRPr lang="en-GB" sz="2000">
              <a:latin typeface="Times New Roman"/>
              <a:cs typeface="Times New Roman"/>
            </a:endParaRPr>
          </a:p>
          <a:p>
            <a:r>
              <a:rPr lang="en-GB" sz="2000">
                <a:latin typeface="Times New Roman"/>
                <a:ea typeface="+mn-lt"/>
                <a:cs typeface="+mn-lt"/>
              </a:rPr>
              <a:t>Implement hardware path planning module</a:t>
            </a:r>
            <a:endParaRPr lang="en-GB" sz="2000">
              <a:latin typeface="Times New Roman"/>
              <a:cs typeface="Times New Roman"/>
            </a:endParaRPr>
          </a:p>
          <a:p>
            <a:r>
              <a:rPr lang="en-GB" sz="2000">
                <a:latin typeface="Times New Roman"/>
                <a:ea typeface="+mn-lt"/>
                <a:cs typeface="+mn-lt"/>
              </a:rPr>
              <a:t>Explore STM32N6 NPU deployment</a:t>
            </a:r>
            <a:endParaRPr lang="en-GB" sz="2000">
              <a:latin typeface="Times New Roman"/>
              <a:cs typeface="Times New Roman"/>
            </a:endParaRPr>
          </a:p>
          <a:p>
            <a:r>
              <a:rPr lang="en-GB" sz="2000">
                <a:latin typeface="Times New Roman"/>
                <a:ea typeface="+mn-lt"/>
                <a:cs typeface="+mn-lt"/>
              </a:rPr>
              <a:t>Evaluate accuracy, power, and resource usage</a:t>
            </a:r>
            <a:endParaRPr lang="en-GB" sz="2000">
              <a:latin typeface="Times New Roman"/>
              <a:cs typeface="Times New Roman"/>
            </a:endParaRPr>
          </a:p>
          <a:p>
            <a:endParaRPr lang="en-GB" sz="2000">
              <a:latin typeface="Times New Roman"/>
              <a:cs typeface="Times New Roman"/>
            </a:endParaRPr>
          </a:p>
        </p:txBody>
      </p:sp>
    </p:spTree>
    <p:extLst>
      <p:ext uri="{BB962C8B-B14F-4D97-AF65-F5344CB8AC3E}">
        <p14:creationId xmlns:p14="http://schemas.microsoft.com/office/powerpoint/2010/main" val="4000180743"/>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4D1705-3E12-5E12-A70F-60D18A18826F}"/>
              </a:ext>
            </a:extLst>
          </p:cNvPr>
          <p:cNvSpPr>
            <a:spLocks noGrp="1"/>
          </p:cNvSpPr>
          <p:nvPr>
            <p:ph type="title"/>
          </p:nvPr>
        </p:nvSpPr>
        <p:spPr/>
        <p:txBody>
          <a:bodyPr>
            <a:normAutofit/>
          </a:bodyPr>
          <a:lstStyle/>
          <a:p>
            <a:r>
              <a:rPr lang="en-GB" sz="3200">
                <a:latin typeface="Times New Roman"/>
                <a:cs typeface="Times New Roman"/>
              </a:rPr>
              <a:t>System Overview</a:t>
            </a:r>
          </a:p>
        </p:txBody>
      </p:sp>
      <p:sp>
        <p:nvSpPr>
          <p:cNvPr id="3" name="Content Placeholder 2">
            <a:extLst>
              <a:ext uri="{FF2B5EF4-FFF2-40B4-BE49-F238E27FC236}">
                <a16:creationId xmlns:a16="http://schemas.microsoft.com/office/drawing/2014/main" xmlns="" id="{7BDE3445-7D2D-06A9-FC5B-E534FFD30203}"/>
              </a:ext>
            </a:extLst>
          </p:cNvPr>
          <p:cNvSpPr>
            <a:spLocks noGrp="1"/>
          </p:cNvSpPr>
          <p:nvPr>
            <p:ph idx="1"/>
          </p:nvPr>
        </p:nvSpPr>
        <p:spPr/>
        <p:txBody>
          <a:bodyPr vert="horz" lIns="91440" tIns="45720" rIns="91440" bIns="45720" rtlCol="0" anchor="t">
            <a:normAutofit/>
          </a:bodyPr>
          <a:lstStyle/>
          <a:p>
            <a:r>
              <a:rPr lang="en-GB">
                <a:latin typeface="Times New Roman"/>
                <a:ea typeface="+mn-lt"/>
                <a:cs typeface="+mn-lt"/>
              </a:rPr>
              <a:t>A </a:t>
            </a:r>
            <a:r>
              <a:rPr lang="en-GB" b="1">
                <a:latin typeface="Times New Roman"/>
                <a:ea typeface="+mn-lt"/>
                <a:cs typeface="+mn-lt"/>
              </a:rPr>
              <a:t>monocular depth estimation model</a:t>
            </a:r>
            <a:r>
              <a:rPr lang="en-GB">
                <a:latin typeface="Times New Roman"/>
                <a:ea typeface="+mn-lt"/>
                <a:cs typeface="+mn-lt"/>
              </a:rPr>
              <a:t> predicts scene depth from a single RGB image.</a:t>
            </a:r>
            <a:endParaRPr lang="en-GB">
              <a:latin typeface="Times New Roman"/>
              <a:cs typeface="Times New Roman"/>
            </a:endParaRPr>
          </a:p>
          <a:p>
            <a:r>
              <a:rPr lang="en-GB">
                <a:latin typeface="Times New Roman"/>
                <a:ea typeface="+mn-lt"/>
                <a:cs typeface="+mn-lt"/>
              </a:rPr>
              <a:t>A </a:t>
            </a:r>
            <a:r>
              <a:rPr lang="en-GB" b="1">
                <a:latin typeface="Times New Roman"/>
                <a:ea typeface="+mn-lt"/>
                <a:cs typeface="+mn-lt"/>
              </a:rPr>
              <a:t>custom FPGA-based convolution accelerator</a:t>
            </a:r>
            <a:r>
              <a:rPr lang="en-GB">
                <a:latin typeface="Times New Roman"/>
                <a:ea typeface="+mn-lt"/>
                <a:cs typeface="+mn-lt"/>
              </a:rPr>
              <a:t> performs fast spatial filtering using Q8.8 fixed-point arithmetic.</a:t>
            </a:r>
            <a:endParaRPr lang="en-GB">
              <a:latin typeface="Times New Roman"/>
              <a:cs typeface="Times New Roman"/>
            </a:endParaRPr>
          </a:p>
          <a:p>
            <a:r>
              <a:rPr lang="en-GB">
                <a:latin typeface="Times New Roman"/>
                <a:ea typeface="+mn-lt"/>
                <a:cs typeface="+mn-lt"/>
              </a:rPr>
              <a:t>A </a:t>
            </a:r>
            <a:r>
              <a:rPr lang="en-GB" b="1">
                <a:latin typeface="Times New Roman"/>
                <a:ea typeface="+mn-lt"/>
                <a:cs typeface="+mn-lt"/>
              </a:rPr>
              <a:t>hardware path planning module</a:t>
            </a:r>
            <a:r>
              <a:rPr lang="en-GB">
                <a:latin typeface="Times New Roman"/>
                <a:ea typeface="+mn-lt"/>
                <a:cs typeface="+mn-lt"/>
              </a:rPr>
              <a:t> converts the depth map into a safe yaw angle for navigation.</a:t>
            </a:r>
            <a:endParaRPr lang="en-GB">
              <a:latin typeface="Times New Roman"/>
              <a:cs typeface="Times New Roman"/>
            </a:endParaRPr>
          </a:p>
          <a:p>
            <a:r>
              <a:rPr lang="en-GB">
                <a:latin typeface="Times New Roman"/>
                <a:ea typeface="+mn-lt"/>
                <a:cs typeface="+mn-lt"/>
              </a:rPr>
              <a:t>The system is designed for </a:t>
            </a:r>
            <a:r>
              <a:rPr lang="en-GB" b="1">
                <a:latin typeface="Times New Roman"/>
                <a:ea typeface="+mn-lt"/>
                <a:cs typeface="+mn-lt"/>
              </a:rPr>
              <a:t>low-latency, low-power operation</a:t>
            </a:r>
            <a:r>
              <a:rPr lang="en-GB">
                <a:latin typeface="Times New Roman"/>
                <a:ea typeface="+mn-lt"/>
                <a:cs typeface="+mn-lt"/>
              </a:rPr>
              <a:t> on embedded UAV platforms.</a:t>
            </a:r>
            <a:endParaRPr lang="en-GB">
              <a:latin typeface="Times New Roman"/>
              <a:cs typeface="Times New Roman"/>
            </a:endParaRPr>
          </a:p>
          <a:p>
            <a:r>
              <a:rPr lang="en-GB">
                <a:latin typeface="Times New Roman"/>
                <a:ea typeface="+mn-lt"/>
                <a:cs typeface="+mn-lt"/>
              </a:rPr>
              <a:t>STM32N6 NPU used for </a:t>
            </a:r>
            <a:r>
              <a:rPr lang="en-GB" b="1">
                <a:latin typeface="Times New Roman"/>
                <a:ea typeface="+mn-lt"/>
                <a:cs typeface="+mn-lt"/>
              </a:rPr>
              <a:t>optimized model deployment</a:t>
            </a:r>
            <a:r>
              <a:rPr lang="en-GB">
                <a:latin typeface="Times New Roman"/>
                <a:ea typeface="+mn-lt"/>
                <a:cs typeface="+mn-lt"/>
              </a:rPr>
              <a:t> with quantization-aware training.</a:t>
            </a:r>
            <a:endParaRPr lang="en-GB">
              <a:latin typeface="Times New Roman"/>
              <a:cs typeface="Times New Roman"/>
            </a:endParaRPr>
          </a:p>
          <a:p>
            <a:endParaRPr lang="en-GB">
              <a:latin typeface="Times New Roman"/>
              <a:cs typeface="Times New Roman"/>
            </a:endParaRPr>
          </a:p>
        </p:txBody>
      </p:sp>
    </p:spTree>
    <p:extLst>
      <p:ext uri="{BB962C8B-B14F-4D97-AF65-F5344CB8AC3E}">
        <p14:creationId xmlns:p14="http://schemas.microsoft.com/office/powerpoint/2010/main" val="3859508028"/>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BF91DF-37DB-C475-7EC0-79D94359F2F7}"/>
              </a:ext>
            </a:extLst>
          </p:cNvPr>
          <p:cNvSpPr>
            <a:spLocks noGrp="1"/>
          </p:cNvSpPr>
          <p:nvPr>
            <p:ph type="title"/>
          </p:nvPr>
        </p:nvSpPr>
        <p:spPr/>
        <p:txBody>
          <a:bodyPr>
            <a:normAutofit/>
          </a:bodyPr>
          <a:lstStyle/>
          <a:p>
            <a:r>
              <a:rPr lang="en-GB" sz="3200">
                <a:latin typeface="Times New Roman"/>
                <a:ea typeface="+mj-lt"/>
                <a:cs typeface="+mj-lt"/>
              </a:rPr>
              <a:t>Depth Estimation Overview</a:t>
            </a:r>
            <a:endParaRPr lang="en-US" sz="3200">
              <a:latin typeface="Times New Roman"/>
              <a:cs typeface="Times New Roman"/>
            </a:endParaRPr>
          </a:p>
        </p:txBody>
      </p:sp>
      <p:sp>
        <p:nvSpPr>
          <p:cNvPr id="3" name="Content Placeholder 2">
            <a:extLst>
              <a:ext uri="{FF2B5EF4-FFF2-40B4-BE49-F238E27FC236}">
                <a16:creationId xmlns:a16="http://schemas.microsoft.com/office/drawing/2014/main" xmlns="" id="{9DA74A03-CCB9-FF51-79A6-09A82694FE5E}"/>
              </a:ext>
            </a:extLst>
          </p:cNvPr>
          <p:cNvSpPr>
            <a:spLocks noGrp="1"/>
          </p:cNvSpPr>
          <p:nvPr>
            <p:ph idx="1"/>
          </p:nvPr>
        </p:nvSpPr>
        <p:spPr/>
        <p:txBody>
          <a:bodyPr vert="horz" lIns="91440" tIns="45720" rIns="91440" bIns="45720" rtlCol="0" anchor="t">
            <a:normAutofit/>
          </a:bodyPr>
          <a:lstStyle/>
          <a:p>
            <a:r>
              <a:rPr lang="en-GB">
                <a:ea typeface="+mn-lt"/>
                <a:cs typeface="+mn-lt"/>
              </a:rPr>
              <a:t>Predicts </a:t>
            </a:r>
            <a:r>
              <a:rPr lang="en-GB" b="1">
                <a:ea typeface="+mn-lt"/>
                <a:cs typeface="+mn-lt"/>
              </a:rPr>
              <a:t>relative depth</a:t>
            </a:r>
            <a:r>
              <a:rPr lang="en-GB">
                <a:ea typeface="+mn-lt"/>
                <a:cs typeface="+mn-lt"/>
              </a:rPr>
              <a:t> from a single RGB image</a:t>
            </a:r>
            <a:endParaRPr lang="en-GB"/>
          </a:p>
          <a:p>
            <a:r>
              <a:rPr lang="en-GB">
                <a:ea typeface="+mn-lt"/>
                <a:cs typeface="+mn-lt"/>
              </a:rPr>
              <a:t>Used for </a:t>
            </a:r>
            <a:r>
              <a:rPr lang="en-GB" b="1">
                <a:ea typeface="+mn-lt"/>
                <a:cs typeface="+mn-lt"/>
              </a:rPr>
              <a:t>obstacle detection</a:t>
            </a:r>
            <a:r>
              <a:rPr lang="en-GB">
                <a:ea typeface="+mn-lt"/>
                <a:cs typeface="+mn-lt"/>
              </a:rPr>
              <a:t> and safe UAV navigation</a:t>
            </a:r>
            <a:endParaRPr lang="en-GB"/>
          </a:p>
          <a:p>
            <a:r>
              <a:rPr lang="en-GB">
                <a:ea typeface="+mn-lt"/>
                <a:cs typeface="+mn-lt"/>
              </a:rPr>
              <a:t>More compact and cheaper than LiDAR or stereo systems</a:t>
            </a:r>
            <a:endParaRPr lang="en-GB"/>
          </a:p>
          <a:p>
            <a:r>
              <a:rPr lang="en-GB">
                <a:ea typeface="+mn-lt"/>
                <a:cs typeface="+mn-lt"/>
              </a:rPr>
              <a:t>Uses a </a:t>
            </a:r>
            <a:r>
              <a:rPr lang="en-GB" b="1">
                <a:ea typeface="+mn-lt"/>
                <a:cs typeface="+mn-lt"/>
              </a:rPr>
              <a:t>lightweight encoder–decoder network</a:t>
            </a:r>
            <a:r>
              <a:rPr lang="en-GB">
                <a:ea typeface="+mn-lt"/>
                <a:cs typeface="+mn-lt"/>
              </a:rPr>
              <a:t> optimized for embedded devices</a:t>
            </a:r>
            <a:endParaRPr lang="en-GB"/>
          </a:p>
          <a:p>
            <a:r>
              <a:rPr lang="en-GB">
                <a:ea typeface="+mn-lt"/>
                <a:cs typeface="+mn-lt"/>
              </a:rPr>
              <a:t>Produces a depth map that feeds the </a:t>
            </a:r>
            <a:r>
              <a:rPr lang="en-GB" b="1">
                <a:ea typeface="+mn-lt"/>
                <a:cs typeface="+mn-lt"/>
              </a:rPr>
              <a:t>path-planning module</a:t>
            </a:r>
            <a:endParaRPr lang="en-GB"/>
          </a:p>
          <a:p>
            <a:endParaRPr lang="en-GB"/>
          </a:p>
        </p:txBody>
      </p:sp>
    </p:spTree>
    <p:extLst>
      <p:ext uri="{BB962C8B-B14F-4D97-AF65-F5344CB8AC3E}">
        <p14:creationId xmlns:p14="http://schemas.microsoft.com/office/powerpoint/2010/main" val="2046613882"/>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3A3982-E9E7-2EB2-B370-53FD30D355EF}"/>
              </a:ext>
            </a:extLst>
          </p:cNvPr>
          <p:cNvSpPr>
            <a:spLocks noGrp="1"/>
          </p:cNvSpPr>
          <p:nvPr>
            <p:ph type="title"/>
          </p:nvPr>
        </p:nvSpPr>
        <p:spPr>
          <a:xfrm>
            <a:off x="1545088" y="645106"/>
            <a:ext cx="4185739" cy="1259894"/>
          </a:xfrm>
        </p:spPr>
        <p:txBody>
          <a:bodyPr vert="horz" lIns="91440" tIns="45720" rIns="91440" bIns="45720" rtlCol="0" anchor="t">
            <a:normAutofit/>
          </a:bodyPr>
          <a:lstStyle/>
          <a:p>
            <a:r>
              <a:rPr lang="en-US" sz="3600" b="1">
                <a:solidFill>
                  <a:srgbClr val="56647A"/>
                </a:solidFill>
              </a:rPr>
              <a:t>Model Architecture</a:t>
            </a:r>
          </a:p>
        </p:txBody>
      </p:sp>
      <p:pic>
        <p:nvPicPr>
          <p:cNvPr id="5" name="Content Placeholder 4" descr="A diagram of a light source&#10;&#10;AI-generated content may be incorrect.">
            <a:extLst>
              <a:ext uri="{FF2B5EF4-FFF2-40B4-BE49-F238E27FC236}">
                <a16:creationId xmlns:a16="http://schemas.microsoft.com/office/drawing/2014/main" xmlns="" id="{3F1E2B5C-A373-D434-E419-D06E9DBBAEA0}"/>
              </a:ext>
            </a:extLst>
          </p:cNvPr>
          <p:cNvPicPr>
            <a:picLocks noGrp="1" noChangeAspect="1"/>
          </p:cNvPicPr>
          <p:nvPr>
            <p:ph idx="1"/>
          </p:nvPr>
        </p:nvPicPr>
        <p:blipFill>
          <a:blip r:embed="rId2"/>
          <a:stretch>
            <a:fillRect/>
          </a:stretch>
        </p:blipFill>
        <p:spPr>
          <a:xfrm>
            <a:off x="4619543" y="1762756"/>
            <a:ext cx="6953577" cy="3007421"/>
          </a:xfrm>
          <a:prstGeom prst="rect">
            <a:avLst/>
          </a:prstGeom>
        </p:spPr>
      </p:pic>
      <p:sp>
        <p:nvSpPr>
          <p:cNvPr id="45" name="Content Placeholder 3">
            <a:extLst>
              <a:ext uri="{FF2B5EF4-FFF2-40B4-BE49-F238E27FC236}">
                <a16:creationId xmlns:a16="http://schemas.microsoft.com/office/drawing/2014/main" xmlns="" id="{8050163A-CC60-52D4-2595-604686E42360}"/>
              </a:ext>
            </a:extLst>
          </p:cNvPr>
          <p:cNvSpPr>
            <a:spLocks noGrp="1"/>
          </p:cNvSpPr>
          <p:nvPr>
            <p:ph type="body" sz="half" idx="2"/>
          </p:nvPr>
        </p:nvSpPr>
        <p:spPr>
          <a:xfrm>
            <a:off x="649225" y="2133600"/>
            <a:ext cx="3650278" cy="3759253"/>
          </a:xfrm>
        </p:spPr>
        <p:txBody>
          <a:bodyPr vert="horz" lIns="91440" tIns="45720" rIns="91440" bIns="45720" rtlCol="0">
            <a:normAutofit/>
          </a:bodyPr>
          <a:lstStyle/>
          <a:p>
            <a:pPr>
              <a:lnSpc>
                <a:spcPct val="90000"/>
              </a:lnSpc>
              <a:buClr>
                <a:srgbClr val="35C0FF"/>
              </a:buClr>
              <a:buFont typeface="Wingdings 3" charset="2"/>
              <a:buChar char=""/>
            </a:pPr>
            <a:r>
              <a:rPr lang="en-US"/>
              <a:t>Built using a </a:t>
            </a:r>
            <a:r>
              <a:rPr lang="en-US" b="1"/>
              <a:t>compact Encoder–Decoder framework</a:t>
            </a:r>
            <a:endParaRPr lang="en-US"/>
          </a:p>
          <a:p>
            <a:pPr>
              <a:lnSpc>
                <a:spcPct val="90000"/>
              </a:lnSpc>
              <a:buClr>
                <a:srgbClr val="35C0FF"/>
              </a:buClr>
              <a:buFont typeface="Wingdings 3" charset="2"/>
              <a:buChar char=""/>
            </a:pPr>
            <a:r>
              <a:rPr lang="en-US" b="1"/>
              <a:t>Encoder: MobileNetV3-Small</a:t>
            </a:r>
            <a:endParaRPr lang="en-US"/>
          </a:p>
          <a:p>
            <a:pPr>
              <a:lnSpc>
                <a:spcPct val="90000"/>
              </a:lnSpc>
              <a:buClr>
                <a:srgbClr val="35C0FF"/>
              </a:buClr>
              <a:buFont typeface="Wingdings 3" charset="2"/>
              <a:buChar char=""/>
            </a:pPr>
            <a:r>
              <a:rPr lang="en-US"/>
              <a:t>Inverted residual blocks</a:t>
            </a:r>
          </a:p>
          <a:p>
            <a:pPr>
              <a:lnSpc>
                <a:spcPct val="90000"/>
              </a:lnSpc>
              <a:buClr>
                <a:srgbClr val="35C0FF"/>
              </a:buClr>
              <a:buFont typeface="Wingdings 3" charset="2"/>
              <a:buChar char=""/>
            </a:pPr>
            <a:r>
              <a:rPr lang="en-US"/>
              <a:t>Squeeze-and-Excitation (SE)</a:t>
            </a:r>
          </a:p>
          <a:p>
            <a:pPr>
              <a:lnSpc>
                <a:spcPct val="90000"/>
              </a:lnSpc>
              <a:buClr>
                <a:srgbClr val="35C0FF"/>
              </a:buClr>
              <a:buFont typeface="Wingdings 3" charset="2"/>
              <a:buChar char=""/>
            </a:pPr>
            <a:r>
              <a:rPr lang="en-US"/>
              <a:t>Hard-Swish activation</a:t>
            </a:r>
          </a:p>
          <a:p>
            <a:pPr>
              <a:lnSpc>
                <a:spcPct val="90000"/>
              </a:lnSpc>
              <a:buClr>
                <a:srgbClr val="35C0FF"/>
              </a:buClr>
              <a:buFont typeface="Wingdings 3" charset="2"/>
              <a:buChar char=""/>
            </a:pPr>
            <a:r>
              <a:rPr lang="en-US"/>
              <a:t>Extracts multi-scale features efficiently</a:t>
            </a:r>
          </a:p>
          <a:p>
            <a:pPr>
              <a:lnSpc>
                <a:spcPct val="90000"/>
              </a:lnSpc>
              <a:buClr>
                <a:srgbClr val="35C0FF"/>
              </a:buClr>
              <a:buFont typeface="Wingdings 3" charset="2"/>
              <a:buChar char=""/>
            </a:pPr>
            <a:r>
              <a:rPr lang="en-US" b="1"/>
              <a:t>Decoder: ULWA (attention-based)</a:t>
            </a:r>
            <a:endParaRPr lang="en-US"/>
          </a:p>
          <a:p>
            <a:pPr>
              <a:lnSpc>
                <a:spcPct val="90000"/>
              </a:lnSpc>
              <a:buClr>
                <a:srgbClr val="35C0FF"/>
              </a:buClr>
              <a:buFont typeface="Wingdings 3" charset="2"/>
              <a:buChar char=""/>
            </a:pPr>
            <a:r>
              <a:rPr lang="en-US"/>
              <a:t>Channel + spatial attention to refine features</a:t>
            </a:r>
          </a:p>
          <a:p>
            <a:pPr>
              <a:lnSpc>
                <a:spcPct val="90000"/>
              </a:lnSpc>
              <a:buClr>
                <a:srgbClr val="35C0FF"/>
              </a:buClr>
              <a:buFont typeface="Wingdings 3" charset="2"/>
              <a:buChar char=""/>
            </a:pPr>
            <a:r>
              <a:rPr lang="en-US" b="1"/>
              <a:t>PixelShuffle</a:t>
            </a:r>
            <a:r>
              <a:rPr lang="en-US"/>
              <a:t> for lightweight upsampling</a:t>
            </a:r>
          </a:p>
          <a:p>
            <a:pPr>
              <a:lnSpc>
                <a:spcPct val="90000"/>
              </a:lnSpc>
              <a:buClr>
                <a:srgbClr val="35C0FF"/>
              </a:buClr>
              <a:buFont typeface="Wingdings 3" charset="2"/>
              <a:buChar char=""/>
            </a:pPr>
            <a:r>
              <a:rPr lang="en-US"/>
              <a:t>Produces a </a:t>
            </a:r>
            <a:r>
              <a:rPr lang="en-US" b="1"/>
              <a:t>dense depth map</a:t>
            </a:r>
            <a:r>
              <a:rPr lang="en-US"/>
              <a:t> suitable for real-time UAV navigation</a:t>
            </a:r>
          </a:p>
          <a:p>
            <a:pPr>
              <a:lnSpc>
                <a:spcPct val="90000"/>
              </a:lnSpc>
              <a:buClr>
                <a:srgbClr val="35C0FF"/>
              </a:buClr>
              <a:buFont typeface="Wingdings 3" charset="2"/>
              <a:buChar char=""/>
            </a:pPr>
            <a:endParaRPr lang="en-US"/>
          </a:p>
        </p:txBody>
      </p:sp>
    </p:spTree>
    <p:extLst>
      <p:ext uri="{BB962C8B-B14F-4D97-AF65-F5344CB8AC3E}">
        <p14:creationId xmlns:p14="http://schemas.microsoft.com/office/powerpoint/2010/main" val="1107627464"/>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D6AB27-930C-3BD3-3017-E301C0E3AB8A}"/>
              </a:ext>
            </a:extLst>
          </p:cNvPr>
          <p:cNvSpPr>
            <a:spLocks noGrp="1"/>
          </p:cNvSpPr>
          <p:nvPr>
            <p:ph type="title"/>
          </p:nvPr>
        </p:nvSpPr>
        <p:spPr>
          <a:xfrm>
            <a:off x="1627467" y="645106"/>
            <a:ext cx="2672036" cy="1259894"/>
          </a:xfrm>
        </p:spPr>
        <p:txBody>
          <a:bodyPr vert="horz" lIns="91440" tIns="45720" rIns="91440" bIns="45720" rtlCol="0" anchor="t">
            <a:normAutofit/>
          </a:bodyPr>
          <a:lstStyle/>
          <a:p>
            <a:pPr>
              <a:lnSpc>
                <a:spcPct val="90000"/>
              </a:lnSpc>
            </a:pPr>
            <a:r>
              <a:rPr lang="en-US" sz="2800"/>
              <a:t>Encoder (MobileNetV3-Small)</a:t>
            </a:r>
          </a:p>
        </p:txBody>
      </p:sp>
      <p:pic>
        <p:nvPicPr>
          <p:cNvPr id="5" name="Content Placeholder 4" descr="A table with numbers and symbols&#10;&#10;AI-generated content may be incorrect.">
            <a:extLst>
              <a:ext uri="{FF2B5EF4-FFF2-40B4-BE49-F238E27FC236}">
                <a16:creationId xmlns:a16="http://schemas.microsoft.com/office/drawing/2014/main" xmlns="" id="{06FF57CC-9649-6AD5-5AFD-58CAD45782DB}"/>
              </a:ext>
            </a:extLst>
          </p:cNvPr>
          <p:cNvPicPr>
            <a:picLocks noGrp="1" noChangeAspect="1"/>
          </p:cNvPicPr>
          <p:nvPr>
            <p:ph idx="1"/>
          </p:nvPr>
        </p:nvPicPr>
        <p:blipFill>
          <a:blip r:embed="rId2"/>
          <a:stretch>
            <a:fillRect/>
          </a:stretch>
        </p:blipFill>
        <p:spPr>
          <a:xfrm>
            <a:off x="4518902" y="984197"/>
            <a:ext cx="6953577" cy="5110878"/>
          </a:xfrm>
          <a:prstGeom prst="rect">
            <a:avLst/>
          </a:prstGeom>
        </p:spPr>
      </p:pic>
      <p:sp>
        <p:nvSpPr>
          <p:cNvPr id="4" name="Text Placeholder 3">
            <a:extLst>
              <a:ext uri="{FF2B5EF4-FFF2-40B4-BE49-F238E27FC236}">
                <a16:creationId xmlns:a16="http://schemas.microsoft.com/office/drawing/2014/main" xmlns="" id="{FD208CCA-EB6B-015E-EC71-58AC634FC1DB}"/>
              </a:ext>
            </a:extLst>
          </p:cNvPr>
          <p:cNvSpPr>
            <a:spLocks noGrp="1"/>
          </p:cNvSpPr>
          <p:nvPr>
            <p:ph type="body" sz="half" idx="2"/>
          </p:nvPr>
        </p:nvSpPr>
        <p:spPr>
          <a:xfrm>
            <a:off x="649225" y="2133600"/>
            <a:ext cx="3650278" cy="3989290"/>
          </a:xfrm>
        </p:spPr>
        <p:txBody>
          <a:bodyPr vert="horz" lIns="91440" tIns="45720" rIns="91440" bIns="45720" rtlCol="0" anchor="t">
            <a:noAutofit/>
          </a:bodyPr>
          <a:lstStyle/>
          <a:p>
            <a:pPr marL="285750" indent="-285750">
              <a:buFont typeface="Wingdings 3" charset="2"/>
              <a:buChar char=""/>
            </a:pPr>
            <a:r>
              <a:rPr lang="en-US" sz="1600">
                <a:latin typeface="Times New Roman"/>
                <a:cs typeface="Times New Roman"/>
              </a:rPr>
              <a:t>Designed for </a:t>
            </a:r>
            <a:r>
              <a:rPr lang="en-US" sz="1600" b="1">
                <a:latin typeface="Times New Roman"/>
                <a:cs typeface="Times New Roman"/>
              </a:rPr>
              <a:t>low-power and fast inference</a:t>
            </a:r>
            <a:endParaRPr lang="en-US" sz="1600">
              <a:latin typeface="Times New Roman"/>
              <a:cs typeface="Times New Roman"/>
            </a:endParaRPr>
          </a:p>
          <a:p>
            <a:pPr marL="285750" indent="-285750">
              <a:buFont typeface="Wingdings 3" charset="2"/>
              <a:buChar char=""/>
            </a:pPr>
            <a:r>
              <a:rPr lang="en-US" sz="1600">
                <a:latin typeface="Times New Roman"/>
                <a:cs typeface="Times New Roman"/>
              </a:rPr>
              <a:t>Uses </a:t>
            </a:r>
            <a:r>
              <a:rPr lang="en-US" sz="1600" b="1">
                <a:latin typeface="Times New Roman"/>
                <a:cs typeface="Times New Roman"/>
              </a:rPr>
              <a:t>Inverted Residual Blocks</a:t>
            </a:r>
            <a:r>
              <a:rPr lang="en-US" sz="1600">
                <a:latin typeface="Times New Roman"/>
                <a:cs typeface="Times New Roman"/>
              </a:rPr>
              <a:t> for efficient feature extraction</a:t>
            </a:r>
          </a:p>
          <a:p>
            <a:pPr marL="285750" indent="-285750">
              <a:buFont typeface="Wingdings 3" charset="2"/>
              <a:buChar char=""/>
            </a:pPr>
            <a:r>
              <a:rPr lang="en-US" sz="1600">
                <a:latin typeface="Times New Roman"/>
                <a:cs typeface="Times New Roman"/>
              </a:rPr>
              <a:t>Includes </a:t>
            </a:r>
            <a:r>
              <a:rPr lang="en-US" sz="1600" b="1">
                <a:latin typeface="Times New Roman"/>
                <a:cs typeface="Times New Roman"/>
              </a:rPr>
              <a:t>Squeeze-and-Excitation (SE)</a:t>
            </a:r>
            <a:r>
              <a:rPr lang="en-US" sz="1600">
                <a:latin typeface="Times New Roman"/>
                <a:cs typeface="Times New Roman"/>
              </a:rPr>
              <a:t> units for channel attention</a:t>
            </a:r>
          </a:p>
          <a:p>
            <a:pPr marL="285750" indent="-285750">
              <a:buFont typeface="Wingdings 3" charset="2"/>
              <a:buChar char=""/>
            </a:pPr>
            <a:r>
              <a:rPr lang="en-US" sz="1600">
                <a:latin typeface="Times New Roman"/>
                <a:cs typeface="Times New Roman"/>
              </a:rPr>
              <a:t>Uses </a:t>
            </a:r>
            <a:r>
              <a:rPr lang="en-US" sz="1600" b="1">
                <a:latin typeface="Times New Roman"/>
                <a:cs typeface="Times New Roman"/>
              </a:rPr>
              <a:t>Hard-Swish activation</a:t>
            </a:r>
            <a:r>
              <a:rPr lang="en-US" sz="1600">
                <a:latin typeface="Times New Roman"/>
                <a:cs typeface="Times New Roman"/>
              </a:rPr>
              <a:t> to reduce computation cost</a:t>
            </a:r>
          </a:p>
          <a:p>
            <a:pPr marL="285750" indent="-285750">
              <a:buFont typeface="Wingdings 3" charset="2"/>
              <a:buChar char=""/>
            </a:pPr>
            <a:r>
              <a:rPr lang="en-US" sz="1600">
                <a:latin typeface="Times New Roman"/>
                <a:cs typeface="Times New Roman"/>
              </a:rPr>
              <a:t>Extracts </a:t>
            </a:r>
            <a:r>
              <a:rPr lang="en-US" sz="1600" b="1">
                <a:latin typeface="Times New Roman"/>
                <a:cs typeface="Times New Roman"/>
              </a:rPr>
              <a:t>multi-scale spatial features</a:t>
            </a:r>
            <a:r>
              <a:rPr lang="en-US" sz="1600">
                <a:latin typeface="Times New Roman"/>
                <a:cs typeface="Times New Roman"/>
              </a:rPr>
              <a:t> needed for depth estimation</a:t>
            </a:r>
          </a:p>
          <a:p>
            <a:pPr marL="285750" indent="-285750">
              <a:buFont typeface="Wingdings 3" charset="2"/>
              <a:buChar char=""/>
            </a:pPr>
            <a:r>
              <a:rPr lang="en-US" sz="1600">
                <a:latin typeface="Times New Roman"/>
                <a:cs typeface="Times New Roman"/>
              </a:rPr>
              <a:t>Lightweight backbone ideal for </a:t>
            </a:r>
            <a:r>
              <a:rPr lang="en-US" sz="1600" b="1">
                <a:latin typeface="Times New Roman"/>
                <a:cs typeface="Times New Roman"/>
              </a:rPr>
              <a:t>embedded and FPGA/NPU deployment</a:t>
            </a:r>
            <a:endParaRPr lang="en-US" sz="1600">
              <a:latin typeface="Times New Roman"/>
              <a:cs typeface="Times New Roman"/>
            </a:endParaRPr>
          </a:p>
          <a:p>
            <a:pPr>
              <a:buFont typeface="Wingdings 3" charset="2"/>
              <a:buChar char=""/>
            </a:pPr>
            <a:endParaRPr lang="en-US" sz="1600">
              <a:latin typeface="Times New Roman"/>
              <a:cs typeface="Times New Roman"/>
            </a:endParaRPr>
          </a:p>
        </p:txBody>
      </p:sp>
    </p:spTree>
    <p:extLst>
      <p:ext uri="{BB962C8B-B14F-4D97-AF65-F5344CB8AC3E}">
        <p14:creationId xmlns:p14="http://schemas.microsoft.com/office/powerpoint/2010/main" val="1280413050"/>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FA7CAE-2E34-A3F9-E341-CE5FF95261C3}"/>
              </a:ext>
            </a:extLst>
          </p:cNvPr>
          <p:cNvSpPr>
            <a:spLocks noGrp="1"/>
          </p:cNvSpPr>
          <p:nvPr>
            <p:ph type="title"/>
          </p:nvPr>
        </p:nvSpPr>
        <p:spPr>
          <a:xfrm>
            <a:off x="1687669" y="710374"/>
            <a:ext cx="4137059" cy="605155"/>
          </a:xfrm>
        </p:spPr>
        <p:txBody>
          <a:bodyPr vert="horz" lIns="91440" tIns="45720" rIns="91440" bIns="45720" rtlCol="0" anchor="t">
            <a:normAutofit/>
          </a:bodyPr>
          <a:lstStyle/>
          <a:p>
            <a:r>
              <a:rPr lang="en-US" sz="3200">
                <a:latin typeface="Times New Roman"/>
                <a:cs typeface="Times New Roman"/>
              </a:rPr>
              <a:t>Decoder (ULWA)</a:t>
            </a:r>
          </a:p>
        </p:txBody>
      </p:sp>
      <p:pic>
        <p:nvPicPr>
          <p:cNvPr id="5" name="Content Placeholder 4" descr="A diagram of a decoder&#10;&#10;AI-generated content may be incorrect.">
            <a:extLst>
              <a:ext uri="{FF2B5EF4-FFF2-40B4-BE49-F238E27FC236}">
                <a16:creationId xmlns:a16="http://schemas.microsoft.com/office/drawing/2014/main" xmlns="" id="{178B0743-FB1C-6DCB-52FD-390E6E4D200E}"/>
              </a:ext>
            </a:extLst>
          </p:cNvPr>
          <p:cNvPicPr>
            <a:picLocks noGrp="1" noChangeAspect="1"/>
          </p:cNvPicPr>
          <p:nvPr>
            <p:ph idx="1"/>
          </p:nvPr>
        </p:nvPicPr>
        <p:blipFill>
          <a:blip r:embed="rId2"/>
          <a:stretch>
            <a:fillRect/>
          </a:stretch>
        </p:blipFill>
        <p:spPr>
          <a:xfrm>
            <a:off x="6091916" y="1449499"/>
            <a:ext cx="5451627" cy="3638960"/>
          </a:xfrm>
          <a:prstGeom prst="rect">
            <a:avLst/>
          </a:prstGeom>
        </p:spPr>
      </p:pic>
      <p:sp>
        <p:nvSpPr>
          <p:cNvPr id="4" name="Text Placeholder 3">
            <a:extLst>
              <a:ext uri="{FF2B5EF4-FFF2-40B4-BE49-F238E27FC236}">
                <a16:creationId xmlns:a16="http://schemas.microsoft.com/office/drawing/2014/main" xmlns="" id="{3CCAB22B-AF38-7D5F-DA8F-153E1B0A8E6E}"/>
              </a:ext>
            </a:extLst>
          </p:cNvPr>
          <p:cNvSpPr>
            <a:spLocks noGrp="1"/>
          </p:cNvSpPr>
          <p:nvPr>
            <p:ph type="body" sz="half" idx="2"/>
          </p:nvPr>
        </p:nvSpPr>
        <p:spPr>
          <a:xfrm>
            <a:off x="1683956" y="1443487"/>
            <a:ext cx="4140772" cy="5416640"/>
          </a:xfrm>
        </p:spPr>
        <p:txBody>
          <a:bodyPr vert="horz" lIns="91440" tIns="45720" rIns="91440" bIns="45720" rtlCol="0" anchor="t">
            <a:noAutofit/>
          </a:bodyPr>
          <a:lstStyle/>
          <a:p>
            <a:pPr>
              <a:lnSpc>
                <a:spcPct val="90000"/>
              </a:lnSpc>
              <a:buFont typeface="Wingdings 3" charset="2"/>
              <a:buChar char=""/>
            </a:pPr>
            <a:r>
              <a:rPr lang="en-US" sz="1600">
                <a:solidFill>
                  <a:srgbClr val="000000"/>
                </a:solidFill>
                <a:latin typeface="Times New Roman"/>
                <a:cs typeface="Times New Roman"/>
              </a:rPr>
              <a:t>Reconstructs </a:t>
            </a:r>
            <a:r>
              <a:rPr lang="en-US" sz="1600" b="1">
                <a:solidFill>
                  <a:srgbClr val="000000"/>
                </a:solidFill>
                <a:latin typeface="Times New Roman"/>
                <a:cs typeface="Times New Roman"/>
              </a:rPr>
              <a:t>full-resolution depth maps</a:t>
            </a:r>
            <a:r>
              <a:rPr lang="en-US" sz="1600">
                <a:solidFill>
                  <a:srgbClr val="000000"/>
                </a:solidFill>
                <a:latin typeface="Times New Roman"/>
                <a:cs typeface="Times New Roman"/>
              </a:rPr>
              <a:t> through progressive </a:t>
            </a:r>
            <a:r>
              <a:rPr lang="en-US" sz="1600" err="1">
                <a:solidFill>
                  <a:srgbClr val="000000"/>
                </a:solidFill>
                <a:latin typeface="Times New Roman"/>
                <a:cs typeface="Times New Roman"/>
              </a:rPr>
              <a:t>upsampling</a:t>
            </a:r>
            <a:endParaRPr lang="en-US" sz="1600">
              <a:solidFill>
                <a:srgbClr val="000000"/>
              </a:solidFill>
              <a:latin typeface="Times New Roman"/>
              <a:cs typeface="Times New Roman"/>
            </a:endParaRPr>
          </a:p>
          <a:p>
            <a:pPr>
              <a:lnSpc>
                <a:spcPct val="90000"/>
              </a:lnSpc>
              <a:buFont typeface="Wingdings 3" charset="2"/>
              <a:buChar char=""/>
            </a:pPr>
            <a:r>
              <a:rPr lang="en-US" sz="1600">
                <a:solidFill>
                  <a:srgbClr val="000000"/>
                </a:solidFill>
                <a:latin typeface="Times New Roman"/>
                <a:cs typeface="Times New Roman"/>
              </a:rPr>
              <a:t>Uses </a:t>
            </a:r>
            <a:r>
              <a:rPr lang="en-US" sz="1600" b="1" err="1">
                <a:solidFill>
                  <a:srgbClr val="000000"/>
                </a:solidFill>
                <a:latin typeface="Times New Roman"/>
                <a:cs typeface="Times New Roman"/>
              </a:rPr>
              <a:t>PixelShuffle</a:t>
            </a:r>
            <a:r>
              <a:rPr lang="en-US" sz="1600">
                <a:solidFill>
                  <a:srgbClr val="000000"/>
                </a:solidFill>
                <a:latin typeface="Times New Roman"/>
                <a:cs typeface="Times New Roman"/>
              </a:rPr>
              <a:t> (1×1 conv → channel expansion → spatial rearrangement)</a:t>
            </a:r>
          </a:p>
          <a:p>
            <a:pPr>
              <a:lnSpc>
                <a:spcPct val="90000"/>
              </a:lnSpc>
              <a:buFont typeface="Wingdings 3" charset="2"/>
              <a:buChar char=""/>
            </a:pPr>
            <a:r>
              <a:rPr lang="en-US" sz="1600">
                <a:solidFill>
                  <a:srgbClr val="000000"/>
                </a:solidFill>
                <a:latin typeface="Times New Roman"/>
                <a:cs typeface="Times New Roman"/>
              </a:rPr>
              <a:t>More efficient than transposed convolutions</a:t>
            </a:r>
          </a:p>
          <a:p>
            <a:pPr>
              <a:lnSpc>
                <a:spcPct val="90000"/>
              </a:lnSpc>
              <a:buFont typeface="Wingdings 3" charset="2"/>
              <a:buChar char=""/>
            </a:pPr>
            <a:r>
              <a:rPr lang="en-US" sz="1600">
                <a:solidFill>
                  <a:srgbClr val="000000"/>
                </a:solidFill>
                <a:latin typeface="Times New Roman"/>
                <a:cs typeface="Times New Roman"/>
              </a:rPr>
              <a:t>Includes </a:t>
            </a:r>
            <a:r>
              <a:rPr lang="en-US" sz="1600" b="1">
                <a:solidFill>
                  <a:srgbClr val="000000"/>
                </a:solidFill>
                <a:latin typeface="Times New Roman"/>
                <a:cs typeface="Times New Roman"/>
              </a:rPr>
              <a:t>ULWA attention</a:t>
            </a:r>
            <a:r>
              <a:rPr lang="en-US" sz="1600">
                <a:solidFill>
                  <a:srgbClr val="000000"/>
                </a:solidFill>
                <a:latin typeface="Times New Roman"/>
                <a:cs typeface="Times New Roman"/>
              </a:rPr>
              <a:t> for improved depth quality</a:t>
            </a:r>
          </a:p>
          <a:p>
            <a:pPr>
              <a:lnSpc>
                <a:spcPct val="90000"/>
              </a:lnSpc>
              <a:buFont typeface="Wingdings 3" charset="2"/>
              <a:buChar char=""/>
            </a:pPr>
            <a:r>
              <a:rPr lang="en-US" sz="1600" b="1">
                <a:solidFill>
                  <a:srgbClr val="000000"/>
                </a:solidFill>
                <a:latin typeface="Times New Roman"/>
                <a:cs typeface="Times New Roman"/>
              </a:rPr>
              <a:t>Channel Attention:</a:t>
            </a:r>
            <a:endParaRPr lang="en-US" sz="1600">
              <a:solidFill>
                <a:srgbClr val="000000"/>
              </a:solidFill>
              <a:latin typeface="Times New Roman"/>
              <a:cs typeface="Times New Roman"/>
            </a:endParaRPr>
          </a:p>
          <a:p>
            <a:pPr>
              <a:lnSpc>
                <a:spcPct val="90000"/>
              </a:lnSpc>
              <a:buFont typeface="Wingdings 3" charset="2"/>
              <a:buChar char=""/>
            </a:pPr>
            <a:r>
              <a:rPr lang="en-US" sz="1600">
                <a:solidFill>
                  <a:srgbClr val="000000"/>
                </a:solidFill>
                <a:latin typeface="Times New Roman"/>
                <a:cs typeface="Times New Roman"/>
              </a:rPr>
              <a:t>GAP → MLP → Sigmoid</a:t>
            </a:r>
          </a:p>
          <a:p>
            <a:pPr>
              <a:lnSpc>
                <a:spcPct val="90000"/>
              </a:lnSpc>
              <a:buFont typeface="Wingdings 3" charset="2"/>
              <a:buChar char=""/>
            </a:pPr>
            <a:r>
              <a:rPr lang="en-US" sz="1600">
                <a:solidFill>
                  <a:srgbClr val="000000"/>
                </a:solidFill>
                <a:latin typeface="Times New Roman"/>
                <a:cs typeface="Times New Roman"/>
              </a:rPr>
              <a:t>Emphasizes important feature channels</a:t>
            </a:r>
          </a:p>
          <a:p>
            <a:pPr>
              <a:lnSpc>
                <a:spcPct val="90000"/>
              </a:lnSpc>
              <a:buFont typeface="Wingdings 3" charset="2"/>
              <a:buChar char=""/>
            </a:pPr>
            <a:r>
              <a:rPr lang="en-US" sz="1600" b="1">
                <a:solidFill>
                  <a:srgbClr val="000000"/>
                </a:solidFill>
                <a:latin typeface="Times New Roman"/>
                <a:cs typeface="Times New Roman"/>
              </a:rPr>
              <a:t>Spatial Attention:</a:t>
            </a:r>
            <a:endParaRPr lang="en-US" sz="1600">
              <a:solidFill>
                <a:srgbClr val="000000"/>
              </a:solidFill>
              <a:latin typeface="Times New Roman"/>
              <a:cs typeface="Times New Roman"/>
            </a:endParaRPr>
          </a:p>
          <a:p>
            <a:pPr>
              <a:lnSpc>
                <a:spcPct val="90000"/>
              </a:lnSpc>
              <a:buFont typeface="Wingdings 3" charset="2"/>
              <a:buChar char=""/>
            </a:pPr>
            <a:r>
              <a:rPr lang="en-US" sz="1600">
                <a:solidFill>
                  <a:srgbClr val="000000"/>
                </a:solidFill>
                <a:latin typeface="Times New Roman"/>
                <a:cs typeface="Times New Roman"/>
              </a:rPr>
              <a:t>Mean + Max maps → 7×7 conv → Sigmoid</a:t>
            </a:r>
          </a:p>
          <a:p>
            <a:pPr>
              <a:lnSpc>
                <a:spcPct val="90000"/>
              </a:lnSpc>
              <a:buFont typeface="Wingdings 3" charset="2"/>
              <a:buChar char=""/>
            </a:pPr>
            <a:r>
              <a:rPr lang="en-US" sz="1600">
                <a:solidFill>
                  <a:srgbClr val="000000"/>
                </a:solidFill>
                <a:latin typeface="Times New Roman"/>
                <a:cs typeface="Times New Roman"/>
              </a:rPr>
              <a:t>Highlights key spatial regions</a:t>
            </a:r>
          </a:p>
          <a:p>
            <a:pPr>
              <a:lnSpc>
                <a:spcPct val="90000"/>
              </a:lnSpc>
              <a:buFont typeface="Wingdings 3" charset="2"/>
              <a:buChar char=""/>
            </a:pPr>
            <a:r>
              <a:rPr lang="en-US" sz="1600">
                <a:solidFill>
                  <a:srgbClr val="000000"/>
                </a:solidFill>
                <a:latin typeface="Times New Roman"/>
                <a:cs typeface="Times New Roman"/>
              </a:rPr>
              <a:t>Output depth maps show </a:t>
            </a:r>
            <a:r>
              <a:rPr lang="en-US" sz="1600" b="1">
                <a:solidFill>
                  <a:srgbClr val="000000"/>
                </a:solidFill>
                <a:latin typeface="Times New Roman"/>
                <a:cs typeface="Times New Roman"/>
              </a:rPr>
              <a:t>better sharpness, continuity, and texture consistency</a:t>
            </a:r>
            <a:endParaRPr lang="en-US" sz="1600">
              <a:solidFill>
                <a:srgbClr val="000000"/>
              </a:solidFill>
              <a:latin typeface="Times New Roman"/>
              <a:cs typeface="Times New Roman"/>
            </a:endParaRPr>
          </a:p>
          <a:p>
            <a:pPr marL="285750" indent="-285750">
              <a:lnSpc>
                <a:spcPct val="90000"/>
              </a:lnSpc>
              <a:buFont typeface="Wingdings 3" charset="2"/>
              <a:buChar char=""/>
            </a:pPr>
            <a:endParaRPr lang="en-US" sz="1600">
              <a:solidFill>
                <a:srgbClr val="000000"/>
              </a:solidFill>
              <a:latin typeface="Times New Roman"/>
              <a:cs typeface="Times New Roman"/>
            </a:endParaRPr>
          </a:p>
        </p:txBody>
      </p:sp>
    </p:spTree>
    <p:extLst>
      <p:ext uri="{BB962C8B-B14F-4D97-AF65-F5344CB8AC3E}">
        <p14:creationId xmlns:p14="http://schemas.microsoft.com/office/powerpoint/2010/main" val="2527858107"/>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1311</Words>
  <Application>Microsoft Office PowerPoint</Application>
  <PresentationFormat>Custom</PresentationFormat>
  <Paragraphs>218</Paragraphs>
  <Slides>35</Slides>
  <Notes>0</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Wisp</vt:lpstr>
      <vt:lpstr>Design and Implementation of  Efficient AI Accelerator for Drone Vision System UNDER THE GUIDANCE OF PROF. DR. ANAND D. DARJI Presented by Krish Patel (U22EC013) Dhairya Pandit (U22EC017) Aditya Chandel (U22EC070) B.Tech. 4th Year DoECE, SVNIT 4th Dec 2025 | 9:30AM | EC406N, DoECE      </vt:lpstr>
      <vt:lpstr>Motivation</vt:lpstr>
      <vt:lpstr>Problem Statement</vt:lpstr>
      <vt:lpstr>Objectives</vt:lpstr>
      <vt:lpstr>System Overview</vt:lpstr>
      <vt:lpstr>Depth Estimation Overview</vt:lpstr>
      <vt:lpstr>Model Architecture</vt:lpstr>
      <vt:lpstr>Encoder (MobileNetV3-Small)</vt:lpstr>
      <vt:lpstr>Decoder (ULWA)</vt:lpstr>
      <vt:lpstr>Hardware-Friendly Convolution Design</vt:lpstr>
      <vt:lpstr>​Convolution Accelerator Architecture  </vt:lpstr>
      <vt:lpstr>PowerPoint Presentation</vt:lpstr>
      <vt:lpstr>Results</vt:lpstr>
      <vt:lpstr>Path Planning Overview</vt:lpstr>
      <vt:lpstr>Why Depth-Based Field of View (FOV) Method?</vt:lpstr>
      <vt:lpstr>Seven-State Path Planning Flowchart and FSM</vt:lpstr>
      <vt:lpstr>FSM</vt:lpstr>
      <vt:lpstr>State-by-State Explanation</vt:lpstr>
      <vt:lpstr>Remaining States</vt:lpstr>
      <vt:lpstr>Results</vt:lpstr>
      <vt:lpstr>Results</vt:lpstr>
      <vt:lpstr>Closing the Gap Between MCUs and MPUs</vt:lpstr>
      <vt:lpstr>Hardware Specifications: NUCLEO-N657X0-Q</vt:lpstr>
      <vt:lpstr>Why NPUs for Drone Vision System? </vt:lpstr>
      <vt:lpstr>AI Model Implementation on NPU Board  </vt:lpstr>
      <vt:lpstr>X-CUBE-AI &amp; Model Processing </vt:lpstr>
      <vt:lpstr>Post Training Quantization (PTQ)</vt:lpstr>
      <vt:lpstr>Solution: Quantize-Aware-Training</vt:lpstr>
      <vt:lpstr>Model Deployment workflow </vt:lpstr>
      <vt:lpstr>Project creation in Cube MX</vt:lpstr>
      <vt:lpstr>Project creation in Cube MX</vt:lpstr>
      <vt:lpstr>Results </vt:lpstr>
      <vt:lpstr>Conclusion</vt:lpstr>
      <vt:lpstr>Future Scope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and Implementation of  Efficient AI Accelerator for Drone Vision System UNDER THE GUIDANCE OF PROF. DR. ANAND D. DARJI Presented by Krish Patel (U22EC013) Dhairya Pandit (U22EC017) Aditya Chandel (U22EC070) B.Tech. 4th Year DoECE, SVNIT 4th Dec 2025 | 9:30AM | EC406N, DoECE      </dc:title>
  <dc:creator/>
  <cp:lastModifiedBy>LENOVA</cp:lastModifiedBy>
  <cp:revision>25</cp:revision>
  <dcterms:created xsi:type="dcterms:W3CDTF">2025-05-12T06:20:17Z</dcterms:created>
  <dcterms:modified xsi:type="dcterms:W3CDTF">2025-12-04T08:37:34Z</dcterms:modified>
</cp:coreProperties>
</file>